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47"/>
  </p:handoutMasterIdLst>
  <p:sldIdLst>
    <p:sldId id="256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3" r:id="rId45"/>
    <p:sldId id="261" r:id="rId4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9822" autoAdjust="0"/>
  </p:normalViewPr>
  <p:slideViewPr>
    <p:cSldViewPr snapToGrid="0" snapToObjects="1">
      <p:cViewPr varScale="1">
        <p:scale>
          <a:sx n="72" d="100"/>
          <a:sy n="72" d="100"/>
        </p:scale>
        <p:origin x="7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21C47-476A-40CB-80AC-62EF07A118A9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B5496-D208-4BC4-BD00-0D83C4067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49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create.kahoot.it/share/nutrients/fb67ce7b-ce4b-46fd-b843-5b3d026e0330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Protein 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07924" cy="148655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Eating different types of protein can ensure sufficient intake of essential amino acids which are needed by the body.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Name some examples of dishes which combine protein from different sources.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69276" y="40636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Baked beans on wholegrain toast.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Breakfast cereal with milk.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Cottage pie with vegetables.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Hummus and salad wrap.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Fish pie and peas.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Spinach and chickpea curry with rice.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2239124"/>
            <a:ext cx="3269434" cy="18816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4131006"/>
            <a:ext cx="3097984" cy="211208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83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41709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Fat provides fat-soluble vitamins A, D, E and K, and is necessary for their absorption. It is also important for essential fatty acids the body cannot make.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Fat provides a concentrated source of energy: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1 gram of fat provides 9 kcal (37 kJ) of energy.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Foods that contain a lot of fat provide a lot of energy.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C:\Users\Jenny\AppData\Local\Microsoft\Windows\INetCache\IE\ERINJ939\image-20160610-5863-1diyoz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58" y="3510127"/>
            <a:ext cx="4370889" cy="29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1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Structure of fat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602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Fat is made up of different types of fatty acids and glycerol.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 structure of the fatty acids determines: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altLang="en-US" dirty="0"/>
              <a:t>their effect on our health;</a:t>
            </a:r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altLang="en-US" dirty="0"/>
              <a:t>their characteristics, e.g. melting point.</a:t>
            </a:r>
            <a:endParaRPr lang="en-US" altLang="en-US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C:\Users\Jenny\AppData\Local\Microsoft\Windows\INetCache\IE\GXX2RM6N\a13005d2043e4c65d7357e2814b777e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729" y="2283798"/>
            <a:ext cx="260604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6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Structure of fat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222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Depending on their chemical structure, fatty acids are usually classified as: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 saturated;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 monounsaturated;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 polyunsaturated. </a:t>
            </a:r>
          </a:p>
          <a:p>
            <a:pPr>
              <a:spcBef>
                <a:spcPct val="0"/>
              </a:spcBef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There is strong and consistent evidence that replacing saturated fatty acids with unsaturated fatty acids reduces the risk of CVD events and can help lower cholesterol.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 descr="C:\Users\Jenny\AppData\Local\Microsoft\Windows\INetCache\IE\GXX2RM6N\7353-olive-oi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431" y="1864049"/>
            <a:ext cx="3151924" cy="39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1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Fatty acids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555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All foods provide different types of fatty acids in varying proportions.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Butter is often described as a ‘saturated fat’ because it has more saturated fatty acids than unsaturated fatty acids.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Most vegetable oils are described as ‘unsaturated fats’ as they have more mono and polyunsaturated fatty acids than saturated.</a:t>
            </a:r>
            <a:endParaRPr lang="en-US" altLang="en-US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2571092"/>
            <a:ext cx="3528392" cy="247986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4124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Saturated and unsaturated fatty acids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412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Most saturated fats are solid at room temperature and tend to come from animal sources.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Some plant sources such as palm oil and coconut oil also have high levels of saturated fat. 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Most unsaturated fats are liquid at room temperature and are usually from plant sources.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Oily fish is also high in long chain omega-3 fatty acids.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9" name="Picture 3" descr="C:\Users\Jenny\AppData\Local\Microsoft\Windows\INetCache\IE\D5NUX21A\olive-oil_sq-e4b656991b973d6de22fb74a05922bb0650e9e5a-s6-c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25" y="4028279"/>
            <a:ext cx="2361177" cy="23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enny\AppData\Local\Microsoft\Windows\INetCache\IE\GXX2RM6N\can-i-give-my-dog-butt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45" y="2409370"/>
            <a:ext cx="2626654" cy="26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7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Micronutrients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There are two types of micronutrients:</a:t>
            </a:r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altLang="en-US" b="1" dirty="0"/>
              <a:t> </a:t>
            </a:r>
            <a:r>
              <a:rPr lang="en-GB" altLang="en-US" dirty="0"/>
              <a:t>vitamins;</a:t>
            </a:r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altLang="en-US" dirty="0"/>
              <a:t> minerals.</a:t>
            </a:r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Vitamins and minerals are needed in much smaller amounts than macronutrients.  Their amounts are measured in milligrams (mg) and micrograms (</a:t>
            </a:r>
            <a:r>
              <a:rPr lang="el-GR" altLang="en-US" dirty="0"/>
              <a:t>μ</a:t>
            </a:r>
            <a:r>
              <a:rPr lang="en-GB" altLang="en-US" dirty="0"/>
              <a:t>g). </a:t>
            </a:r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(1mg = 0.001g)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(1</a:t>
            </a:r>
            <a:r>
              <a:rPr lang="el-GR" altLang="en-US" dirty="0"/>
              <a:t>μ</a:t>
            </a:r>
            <a:r>
              <a:rPr lang="en-GB" altLang="en-US" dirty="0"/>
              <a:t>g = 0.001mg).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25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Vitamins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364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There are two groups of vitamins: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b="1" dirty="0"/>
              <a:t>fat-soluble</a:t>
            </a:r>
            <a:r>
              <a:rPr lang="en-US" altLang="en-US" dirty="0"/>
              <a:t> vitamins, which can be stored in the body, e.g. vitamins A and D.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	</a:t>
            </a:r>
          </a:p>
          <a:p>
            <a:pPr>
              <a:spcBef>
                <a:spcPct val="0"/>
              </a:spcBef>
            </a:pPr>
            <a:r>
              <a:rPr lang="en-US" altLang="en-US" b="1" dirty="0"/>
              <a:t>water-soluble</a:t>
            </a:r>
            <a:r>
              <a:rPr lang="en-US" altLang="en-US" dirty="0"/>
              <a:t> vitamins, which cannot be stored in the body and are therefore required daily, e.g. B vitamins and vitamin C.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35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Fat soluble vitamins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7651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Vitamin A is needed for: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dim light vision;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healthy skin and eyes;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resistance to infection.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Vitamin A is found pre-formed in liver and whole milk. It can also be produced from beta-carotene provided by dark green leafy vegetables, carrots and orange </a:t>
            </a:r>
            <a:r>
              <a:rPr lang="en-US" altLang="en-US" dirty="0" err="1"/>
              <a:t>coloured</a:t>
            </a:r>
            <a:r>
              <a:rPr lang="en-US" altLang="en-US" dirty="0"/>
              <a:t> fruit.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In the UK, margarine must be fortified with vitamin A and vitamin D. Vitamin A and D are also often voluntarily added to reduced fat spreads.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10244" name="Picture 4" descr="C:\Users\Jenny\AppData\Local\Microsoft\Windows\INetCache\IE\W2DXQSP5\Mixed_vegetabl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72" y="1977889"/>
            <a:ext cx="2401371" cy="36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9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Vitamin 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841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Vitamin D is needed for the absorption of calcium from foods to keep bones and teeth healthy.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A lack of vitamin D causes rickets in children, where the legs are bent, and </a:t>
            </a:r>
            <a:r>
              <a:rPr lang="en-US" altLang="en-US" dirty="0" err="1"/>
              <a:t>osteomalacia</a:t>
            </a:r>
            <a:r>
              <a:rPr lang="en-US" altLang="en-US" dirty="0"/>
              <a:t> in adults, which causes pain in bones and muscles.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We get most of our vitamin D via the action of sunlight on skin during the summer months. Vitamin D is also provided by the diet from oily fish, meat, eggs, fortified breakfast cereals and margarine/spreads.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6" name="Picture 2" descr="C:\Users\Jenny\AppData\Local\Microsoft\Windows\INetCache\IE\W2DXQSP5\megadosis-vitamina-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25" y="3126285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2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dirty="0"/>
              <a:t>Food is eaten and digested in the body to allow the absorption of energy and nutrients.</a:t>
            </a:r>
          </a:p>
          <a:p>
            <a:pPr>
              <a:spcBef>
                <a:spcPct val="0"/>
              </a:spcBef>
              <a:defRPr/>
            </a:pPr>
            <a:endParaRPr lang="en-GB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dirty="0"/>
              <a:t>There are two different types of nutrients:</a:t>
            </a:r>
          </a:p>
          <a:p>
            <a:pPr>
              <a:spcBef>
                <a:spcPct val="0"/>
              </a:spcBef>
              <a:defRPr/>
            </a:pPr>
            <a:r>
              <a:rPr lang="en-GB" dirty="0"/>
              <a:t> macronutrients;</a:t>
            </a:r>
          </a:p>
          <a:p>
            <a:pPr>
              <a:spcBef>
                <a:spcPct val="0"/>
              </a:spcBef>
              <a:defRPr/>
            </a:pPr>
            <a:r>
              <a:rPr lang="en-GB" dirty="0"/>
              <a:t> micronutrients.</a:t>
            </a:r>
          </a:p>
          <a:p>
            <a:pPr>
              <a:spcBef>
                <a:spcPct val="0"/>
              </a:spcBef>
              <a:defRPr/>
            </a:pPr>
            <a:endParaRPr lang="en-GB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dirty="0"/>
              <a:t>There are three macronutrients that are essential for health.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dirty="0"/>
              <a:t>These are: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dirty="0"/>
              <a:t>carbohydrate;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dirty="0"/>
              <a:t>protein;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dirty="0"/>
              <a:t>fat.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dirty="0"/>
              <a:t>Macronutrients are measured in grams (g).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99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Water soluble vitamins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There are many different B vitamins and each has a specific function in the body.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These include:</a:t>
            </a:r>
          </a:p>
          <a:p>
            <a:pPr>
              <a:spcBef>
                <a:spcPct val="0"/>
              </a:spcBef>
            </a:pPr>
            <a:endParaRPr lang="en-US" altLang="en-US" sz="105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/>
              <a:t> vitamin B</a:t>
            </a:r>
            <a:r>
              <a:rPr lang="en-US" altLang="en-US" baseline="-25000" dirty="0"/>
              <a:t>1</a:t>
            </a:r>
            <a:r>
              <a:rPr lang="en-US" altLang="en-US" dirty="0">
                <a:latin typeface="Vani" pitchFamily="34" charset="0"/>
                <a:ea typeface="Vani" pitchFamily="34" charset="0"/>
                <a:cs typeface="Vani" pitchFamily="34" charset="0"/>
              </a:rPr>
              <a:t> (</a:t>
            </a:r>
            <a:r>
              <a:rPr lang="en-US" altLang="en-US" dirty="0"/>
              <a:t>Thiamin)</a:t>
            </a:r>
            <a:r>
              <a:rPr lang="en-US" altLang="en-US" dirty="0">
                <a:latin typeface="Vani" pitchFamily="34" charset="0"/>
                <a:ea typeface="Vani" pitchFamily="34" charset="0"/>
                <a:cs typeface="Vani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/>
              <a:t> vitamin B</a:t>
            </a:r>
            <a:r>
              <a:rPr lang="en-US" altLang="en-US" baseline="-25000" dirty="0"/>
              <a:t>2</a:t>
            </a:r>
            <a:r>
              <a:rPr lang="en-US" altLang="en-US" dirty="0"/>
              <a:t> (Riboflavin);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/>
              <a:t> vitamin B</a:t>
            </a:r>
            <a:r>
              <a:rPr lang="en-US" altLang="en-US" baseline="-25000" dirty="0"/>
              <a:t>3 </a:t>
            </a:r>
            <a:r>
              <a:rPr lang="en-US" altLang="en-US" dirty="0"/>
              <a:t>(Niacin);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/>
              <a:t> vitamin B</a:t>
            </a:r>
            <a:r>
              <a:rPr lang="en-US" altLang="en-US" baseline="-25000" dirty="0"/>
              <a:t>6</a:t>
            </a:r>
            <a:r>
              <a:rPr lang="en-US" altLang="en-US" dirty="0"/>
              <a:t>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/>
              <a:t> vitamin B</a:t>
            </a:r>
            <a:r>
              <a:rPr lang="en-US" altLang="en-US" baseline="-25000" dirty="0"/>
              <a:t>12</a:t>
            </a:r>
            <a:r>
              <a:rPr lang="en-US" altLang="en-US" dirty="0"/>
              <a:t>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/>
              <a:t> folate/folic acid.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77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Thiamin (vitamin B</a:t>
            </a:r>
            <a:r>
              <a:rPr lang="en-US" altLang="en-US" baseline="-25000" dirty="0"/>
              <a:t>1</a:t>
            </a:r>
            <a:r>
              <a:rPr lang="en-US" altLang="en-US" dirty="0"/>
              <a:t>)</a:t>
            </a:r>
            <a:br>
              <a:rPr lang="en-US" alt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555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Thiamin is required to release energy from carbohydrate. 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It is also involved in the normal function of the nervous system.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 descr="C:\Users\Jenny\AppData\Local\Microsoft\Windows\INetCache\IE\D5NUX21A\jumping-444612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6" y="3165142"/>
            <a:ext cx="3325504" cy="22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4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Sources of Thiamin (vitamin B</a:t>
            </a:r>
            <a:r>
              <a:rPr lang="en-US" altLang="en-US" baseline="-25000" dirty="0"/>
              <a:t>1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Sources of Thiamin (vitamin B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):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w</a:t>
            </a:r>
            <a:r>
              <a:rPr lang="en-GB" altLang="en-US" dirty="0"/>
              <a:t>hole grains;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n</a:t>
            </a:r>
            <a:r>
              <a:rPr lang="en-GB" altLang="en-US" dirty="0"/>
              <a:t>uts;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m</a:t>
            </a:r>
            <a:r>
              <a:rPr lang="en-GB" altLang="en-US" dirty="0"/>
              <a:t>eat (especially pork);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f</a:t>
            </a:r>
            <a:r>
              <a:rPr lang="en-GB" altLang="en-US" dirty="0"/>
              <a:t>ruit and vegetables;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f</a:t>
            </a:r>
            <a:r>
              <a:rPr lang="en-GB" altLang="en-US" dirty="0"/>
              <a:t>ortified breakfast cereals. 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200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In the UK, white and brown bread flour are fortified with </a:t>
            </a:r>
            <a:r>
              <a:rPr lang="en-GB" altLang="en-US" dirty="0" err="1"/>
              <a:t>thiamin</a:t>
            </a:r>
            <a:r>
              <a:rPr lang="en-GB" altLang="en-US" dirty="0"/>
              <a:t> by law (and also with calcium, iron and niacin).</a:t>
            </a:r>
            <a:endParaRPr lang="en-US" altLang="en-US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317" name="Picture 5" descr="C:\Users\Jenny\AppData\Local\Microsoft\Windows\INetCache\IE\ERINJ939\1431230111_carne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"/>
          <a:stretch/>
        </p:blipFill>
        <p:spPr bwMode="auto">
          <a:xfrm>
            <a:off x="6455390" y="2690347"/>
            <a:ext cx="4433883" cy="26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Riboflavin (vitamin B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460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Riboflavin is required to release energy from protein, carbohydrate and fat.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It is also involved in the transport and use of iron in the body.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9458" name="Picture 2" descr="C:\Users\Jenny\AppData\Local\Microsoft\Windows\INetCache\IE\EPRO8C7F\MannyJump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58" y="2977415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3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Sources of Riboflavin (vitamin B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Sources of Riboflavin (vitamin B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)</a:t>
            </a:r>
            <a:r>
              <a:rPr lang="en-US" altLang="en-US" dirty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m</a:t>
            </a:r>
            <a:r>
              <a:rPr lang="en-GB" altLang="en-US" dirty="0"/>
              <a:t>ilk;</a:t>
            </a:r>
            <a:r>
              <a:rPr lang="zh-TW" altLang="en-US" dirty="0"/>
              <a:t> </a:t>
            </a:r>
            <a:endParaRPr lang="en-GB" altLang="zh-TW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zh-TW" dirty="0"/>
              <a:t> e</a:t>
            </a:r>
            <a:r>
              <a:rPr lang="en-GB" altLang="en-US" dirty="0"/>
              <a:t>ggs;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r</a:t>
            </a:r>
            <a:r>
              <a:rPr lang="en-GB" altLang="en-US" dirty="0"/>
              <a:t>ice;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f</a:t>
            </a:r>
            <a:r>
              <a:rPr lang="en-GB" altLang="en-US" dirty="0"/>
              <a:t>ortified breakfast cereals;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l</a:t>
            </a:r>
            <a:r>
              <a:rPr lang="en-GB" altLang="en-US" dirty="0"/>
              <a:t>iver;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zh-TW" dirty="0"/>
              <a:t> l</a:t>
            </a:r>
            <a:r>
              <a:rPr lang="en-GB" altLang="en-US" dirty="0"/>
              <a:t>egumes;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m</a:t>
            </a:r>
            <a:r>
              <a:rPr lang="en-GB" altLang="en-US" dirty="0"/>
              <a:t>ushrooms;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dirty="0"/>
              <a:t> </a:t>
            </a:r>
            <a:r>
              <a:rPr lang="en-GB" altLang="zh-TW" dirty="0"/>
              <a:t>g</a:t>
            </a:r>
            <a:r>
              <a:rPr lang="en-GB" altLang="en-US" dirty="0"/>
              <a:t>reen vegetables.</a:t>
            </a:r>
            <a:endParaRPr lang="en-US" altLang="en-US" b="1" dirty="0"/>
          </a:p>
          <a:p>
            <a:pPr>
              <a:spcBef>
                <a:spcPct val="0"/>
              </a:spcBef>
            </a:pPr>
            <a:endParaRPr lang="en-US" altLang="en-US" sz="105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Legumes are the fruits or seeds of anything that comes in a pod, e.g. beans, peas, lentils.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340" name="Picture 4" descr="C:\Users\Jenny\AppData\Local\Microsoft\Windows\INetCache\IE\GXX2RM6N\7777066820_7041b3c7a3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91" y="2674961"/>
            <a:ext cx="4110985" cy="27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4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Niacin</a:t>
            </a:r>
            <a:r>
              <a:rPr lang="zh-TW" altLang="en-US" dirty="0"/>
              <a:t> </a:t>
            </a:r>
            <a:r>
              <a:rPr lang="en-US" altLang="zh-TW" dirty="0"/>
              <a:t>(Vitamin B</a:t>
            </a:r>
            <a:r>
              <a:rPr lang="en-US" altLang="zh-TW" baseline="-25000" dirty="0"/>
              <a:t>3</a:t>
            </a:r>
            <a:r>
              <a:rPr lang="en-US" altLang="zh-TW" dirty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704667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Niacin is required for the release of energy from food.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Niacin is also required for the normal function of the skin, mucous membranes and nervous system.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Sources of Niacin: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meat;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wheat and maize flour;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eggs;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dairy products;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yeast.</a:t>
            </a:r>
            <a:endParaRPr lang="en-US" altLang="en-US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485" name="Picture 5" descr="C:\Users\Jenny\AppData\Local\Microsoft\Windows\INetCache\IE\ERINJ939\Wheat_FlourOFI0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07" y="4176214"/>
            <a:ext cx="4586387" cy="23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68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Vitamin 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793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Vitamin C is needed to make collagen. This is required for the structure and function of skin, cartilage and bones.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It is an important nutrient for  healing cuts and wounds.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Vitamin C can help with the absorption of iron when foods or drink containing both vitamin C and iron are eaten at the same meal.</a:t>
            </a:r>
            <a:endParaRPr lang="en-US" altLang="en-US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C:\Users\Jenny\AppData\Local\Microsoft\Windows\INetCache\IE\EPRO8C7F\breakfast-with-coffee-orange-juice-croissant-egg-vegetabl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24" y="3405147"/>
            <a:ext cx="3329379" cy="2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9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Sources of vitamin 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255335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Sources of vitamin C:</a:t>
            </a:r>
          </a:p>
          <a:p>
            <a:pPr>
              <a:spcBef>
                <a:spcPct val="0"/>
              </a:spcBef>
            </a:pPr>
            <a:endParaRPr lang="en-US" altLang="en-US" b="1" dirty="0"/>
          </a:p>
          <a:p>
            <a:pPr>
              <a:spcBef>
                <a:spcPct val="0"/>
              </a:spcBef>
            </a:pPr>
            <a:r>
              <a:rPr lang="en-GB" altLang="en-US" dirty="0"/>
              <a:t> Fresh fruit especially citrus fruits and berries.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 Green vegetables.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 Peppers.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 Tomatoes.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 New potatoes.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Can you name some citrus fruit?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12126" y="5092184"/>
            <a:ext cx="6405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Lime, orange, grapefruit, tangerine, lemon, clementine.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2126" y="5549384"/>
            <a:ext cx="6732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many different types of berries can you think of?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4686" y="5949494"/>
            <a:ext cx="9553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Blackberries, blackcurrants,  strawberries, raspberries , blueberries, cranberries.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059" y="2557876"/>
            <a:ext cx="4086944" cy="27358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206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Minerals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555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Minerals are inorganic substances required by the body in small amounts for a variety of different functions.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 body requires different amounts of each mineral.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People have different requirements, according to their: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age;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gender;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physiological state (e.g. pregnancy).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975255"/>
            <a:ext cx="3242385" cy="453159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36098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Calcium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127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 body contains more calcium than any other mineral. It is essential for a number of important functions such as the maintenance of bones and teeth, blood clotting and normal muscle function.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 skeleton contains about 99% of the body’s calcium with approximately 1kg present in adult bones.</a:t>
            </a:r>
            <a:endParaRPr lang="en-GB" altLang="en-US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Jenny\AppData\Local\Microsoft\Windows\INetCache\IE\0RYEYTLC\Skeleton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43" y="1672319"/>
            <a:ext cx="1663557" cy="47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Carbohydrate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7651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The </a:t>
            </a:r>
            <a:r>
              <a:rPr lang="en-US" altLang="en-US"/>
              <a:t>two main types </a:t>
            </a:r>
            <a:r>
              <a:rPr lang="en-US" altLang="en-US" dirty="0"/>
              <a:t>of carbohydrate that provide dietary energy are starch and sugars. Dietary </a:t>
            </a:r>
            <a:r>
              <a:rPr lang="en-US" altLang="en-US" dirty="0" err="1"/>
              <a:t>fibre</a:t>
            </a:r>
            <a:r>
              <a:rPr lang="en-US" altLang="en-US" dirty="0"/>
              <a:t> is also a type of carbohydrate.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Starchy carbohydrate is an important source of energy.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One gram of carbohydrate provides </a:t>
            </a:r>
            <a:r>
              <a:rPr lang="en-GB" dirty="0"/>
              <a:t>3.75kcal/16kJ energy</a:t>
            </a:r>
            <a:r>
              <a:rPr lang="en-GB" altLang="en-US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dirty="0"/>
              <a:t>One gram of fibre provides 2kcal/8kJ energy.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3353" y="3457528"/>
            <a:ext cx="4415926" cy="288612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0502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Sources of calcium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388685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Milk, cheese and other dairy products provide about half of the calcium in the UK diet.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Bread is also a source of calcium in the UK because white and brown flour is fortified with calcium by law.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Calcium is also provided by: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400" dirty="0"/>
          </a:p>
          <a:p>
            <a:pPr>
              <a:spcBef>
                <a:spcPct val="0"/>
              </a:spcBef>
            </a:pPr>
            <a:r>
              <a:rPr lang="en-GB" altLang="en-US" dirty="0"/>
              <a:t> broccoli;</a:t>
            </a:r>
          </a:p>
          <a:p>
            <a:pPr>
              <a:spcBef>
                <a:spcPct val="0"/>
              </a:spcBef>
            </a:pPr>
            <a:endParaRPr lang="en-GB" altLang="en-US" sz="900" dirty="0"/>
          </a:p>
          <a:p>
            <a:pPr>
              <a:spcBef>
                <a:spcPct val="0"/>
              </a:spcBef>
            </a:pPr>
            <a:r>
              <a:rPr lang="en-GB" altLang="en-US" dirty="0"/>
              <a:t> cabbage;</a:t>
            </a:r>
          </a:p>
          <a:p>
            <a:pPr>
              <a:spcBef>
                <a:spcPct val="0"/>
              </a:spcBef>
            </a:pPr>
            <a:endParaRPr lang="en-GB" altLang="en-US" sz="900" dirty="0"/>
          </a:p>
          <a:p>
            <a:pPr>
              <a:spcBef>
                <a:spcPct val="0"/>
              </a:spcBef>
            </a:pPr>
            <a:r>
              <a:rPr lang="en-GB" altLang="en-US" dirty="0"/>
              <a:t> fortified soya products;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900" dirty="0"/>
          </a:p>
          <a:p>
            <a:pPr>
              <a:spcBef>
                <a:spcPct val="0"/>
              </a:spcBef>
            </a:pPr>
            <a:r>
              <a:rPr lang="en-GB" altLang="en-US" dirty="0"/>
              <a:t> fish eaten with the bones, e.g. sardines, tinned salmon and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     whitebait.</a:t>
            </a:r>
            <a:endParaRPr lang="en-US" altLang="en-US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1508" name="Picture 4" descr="C:\Users\Jenny\AppData\Local\Microsoft\Windows\INetCache\IE\W2DXQSP5\leche-y-derivad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01" y="3576826"/>
            <a:ext cx="3422859" cy="27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9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Iron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508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Iron is essential for the formation of haemoglobin in red blood cells.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Red blood cells carry oxygen and transport it around the body.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Iron is also required for the normal functioning of the immune system and in the reduction of tiredness and fatigue.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There are two types of iron; one from animals sources and the other from plant sources.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C:\Users\Jenny\Downloads\shutterstock_1658322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28" y="3370998"/>
            <a:ext cx="2957868" cy="2470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959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Sources of iron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Sources of iron include: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b="1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Liver;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Red meat;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Pulses;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Nuts;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Eggs;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Dried fruits;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Fish;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Whole grains;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 Dark green leafy vegetables.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pic>
        <p:nvPicPr>
          <p:cNvPr id="16386" name="Picture 2" descr="C:\Users\Jenny\AppData\Local\Microsoft\Windows\INetCache\IE\6T7W4HTR\1d20e39bd6e0445e645112b8b2b79da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62" y="2248699"/>
            <a:ext cx="3821223" cy="38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Jenny\AppData\Local\Microsoft\Windows\INetCache\IE\D5NUX21A\discover-grai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54" y="2707796"/>
            <a:ext cx="3283099" cy="30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40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Iron in the diet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794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A lack of iron in the diet means that the stores in the body will run out. This can lead to anemia.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Women and teenage girls need to ensure they have enough because their requirements are higher than those of men of the same age due to menstruation.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More than 2 billion people worldwide suffer from iron deficiency anaemia, making it the most common nutritional deficiency.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98" y="3167435"/>
            <a:ext cx="3185473" cy="212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38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Sodium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650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Sodium is found in all cells and body fluids.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It is needed for regulating the amount of water and other substances  in the body.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Sodium is a component of table salt, known as sodium chloride (</a:t>
            </a:r>
            <a:r>
              <a:rPr lang="en-GB" altLang="en-US" dirty="0" err="1"/>
              <a:t>NaCl</a:t>
            </a:r>
            <a:r>
              <a:rPr lang="en-GB" altLang="en-US" dirty="0"/>
              <a:t>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350" y="2571092"/>
            <a:ext cx="3888432" cy="281288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363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Sources of sodium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936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Most raw foods contain very small amounts of sodium chloride (salt).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Salt is often added during the processing, preparation, preservation and serving of foods.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About 20% of salt we eat is added at home during cooking and at the table.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/>
              <a:t>How can we reduce salt when preparing and cooking food?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98"/>
          <a:stretch/>
        </p:blipFill>
        <p:spPr>
          <a:xfrm>
            <a:off x="8497788" y="3527917"/>
            <a:ext cx="3415068" cy="237647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88837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Sodium in the diet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840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dirty="0"/>
              <a:t>Sodium intakes in the UK are considered to be too high. It is unlikely that we would lack sodium.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b="1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dirty="0"/>
              <a:t>High sodium intake is  considered to be one of the risk factors for high blood pressure, which may lead to heart disease and stroke. 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b="1" dirty="0"/>
              <a:t>Did you know?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1100" b="1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dirty="0"/>
              <a:t>It is recommended that adults and children 11 years and over not to have more than 6g of salt per day. Young children should eat less.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8434" name="Picture 2" descr="C:\Users\Jenny\AppData\Local\Microsoft\Windows\INetCache\IE\GXX2RM6N\BloodPressureSupervis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447" y="3075467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03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508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Macronutrients include carbohydrate, protein and fat. These provide energy and are needed in large amounts.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Micronutrients include vitamins and minerals. These do not provide energy but are essential for health.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527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Quiz - </a:t>
            </a:r>
            <a:r>
              <a:rPr lang="en-GB" dirty="0" err="1"/>
              <a:t>Kahoot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03174" cy="3600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Open the link below on the main screen and get students to log onto kahoot.it on their tablets or smartphones.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They can then enter the code (that will come up on the main screen when you start the game) and their own nickname.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They can then play along with the quiz choosing the multiple choice answers that correspond with the questions on the main screen. There will then be a leaderboard of the scores after each question and at the end.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b="1" dirty="0">
                <a:hlinkClick r:id="rId2"/>
              </a:rPr>
              <a:t>https://create.kahoot.it/share/nutrients/fb67ce7b-ce4b-46fd-b843-5b3d026e0330</a:t>
            </a:r>
            <a:r>
              <a:rPr lang="en-GB" b="1" dirty="0"/>
              <a:t> </a:t>
            </a:r>
          </a:p>
        </p:txBody>
      </p:sp>
      <p:pic>
        <p:nvPicPr>
          <p:cNvPr id="4" name="Picture 2" descr="Image result for kahoot image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3539" y="2571092"/>
            <a:ext cx="2849868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01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Structure of carbohydrate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865542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All types of carbohydrate are compounds of carbon, hydrogen and oxygen.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They can be classified in many different ways. One common way is according to their structure.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/>
              <a:t>Sugars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Sugars come from a variety of foods. Some are within the cellular structure of the food, e.g. in fruit or vegetables. These are called intrinsic sugars.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Other sugars are not bound into the cellular structure of the food, e.g. in milk or honey. These are called extrinsic sugars.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39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Sources of sugar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495958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/>
              <a:t>Can you give some examples of sources of sugar in the diet?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07376" y="307461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fruit and vegetables (fructose);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milk and dairy products (lactose);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honey;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fruit juice;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table sugar (sucrose);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sweets and chocolate.</a:t>
            </a:r>
          </a:p>
        </p:txBody>
      </p:sp>
      <p:pic>
        <p:nvPicPr>
          <p:cNvPr id="1026" name="Picture 2" descr="C:\Users\Jenny\AppData\Local\Microsoft\Windows\INetCache\IE\ERINJ939\vegetables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48" y="3250167"/>
            <a:ext cx="4773683" cy="31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Starchy carbohydrate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26824" cy="148655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/>
              <a:t>Starch is found in a variety of foods. It is made up of many sugar molecules.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/>
          </a:p>
          <a:p>
            <a:pPr marL="0" indent="0">
              <a:spcBef>
                <a:spcPct val="0"/>
              </a:spcBef>
              <a:buNone/>
            </a:pPr>
            <a:r>
              <a:rPr lang="en-GB" altLang="en-US"/>
              <a:t>Can you give some examples of sources of starch in the diet?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69274" y="4204038"/>
            <a:ext cx="59173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Pasta</a:t>
            </a:r>
          </a:p>
          <a:p>
            <a:pPr>
              <a:spcBef>
                <a:spcPct val="0"/>
              </a:spcBef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Cereal and cereal products are the main source of carbohydrate for adults in the UK.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Jenny\AppData\Local\Microsoft\Windows\INetCache\IE\W2DXQSP5\487425296_X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61" y="3377181"/>
            <a:ext cx="4177764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983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Protein is essential </a:t>
            </a:r>
            <a:r>
              <a:rPr lang="en-GB" altLang="en-US" dirty="0"/>
              <a:t>for growth and repair and keeping cells healthy.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Protein also provides energy: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1 gram of protein provides 4 kcal (17 kJ).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Jenny\AppData\Local\Microsoft\Windows\INetCache\IE\ERINJ939\istock_000023113150sma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25" y="2003549"/>
            <a:ext cx="28575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0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Structure of protein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746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Protein is made up of building blocks called amino acids. Different foods contain different amounts and different combinations of amino acids.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Protein from animal sources (e.g. meat, fish, eggs and dairy products) contains the full range of essential amino acids needed by the body.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Protein from plant sources (e.g. pulses and cereals) typically contain fewer essential amino acids.</a:t>
            </a:r>
            <a:endParaRPr lang="en-US" altLang="en-US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 descr="C:\Users\Jenny\AppData\Local\Microsoft\Windows\INetCache\IE\6T7W4HTR\sin-tc3adtulo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27" y="3616265"/>
            <a:ext cx="3720721" cy="255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8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Sources of protein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21644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b="1" dirty="0"/>
              <a:t>Animal: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 meat;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 fish;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 eggs;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 milk;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dirty="0"/>
              <a:t> cheese.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0" y="2504328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Plant: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nuts;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seeds;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pulses, e.g. beans, lentils;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mycoprotein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soya products.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Jenny\AppData\Local\Microsoft\Windows\INetCache\IE\6T7W4HTR\efectos-secundarios-de-demasiada-proteina-en-la-dieta_han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22" y="2249458"/>
            <a:ext cx="46958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8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E326019C6E14FAD0B9ADC47E01608" ma:contentTypeVersion="12" ma:contentTypeDescription="Create a new document." ma:contentTypeScope="" ma:versionID="8c02209da30416ed85bd62a41368adfd">
  <xsd:schema xmlns:xsd="http://www.w3.org/2001/XMLSchema" xmlns:xs="http://www.w3.org/2001/XMLSchema" xmlns:p="http://schemas.microsoft.com/office/2006/metadata/properties" xmlns:ns2="8a371d3e-1864-40e0-a4c0-a485cdf0cf11" xmlns:ns3="4a9cc1bb-95e6-4f69-ba69-9ce3e1cd7d4b" targetNamespace="http://schemas.microsoft.com/office/2006/metadata/properties" ma:root="true" ma:fieldsID="9d03fb42dfb67a1670378031325458a0" ns2:_="" ns3:_="">
    <xsd:import namespace="8a371d3e-1864-40e0-a4c0-a485cdf0cf11"/>
    <xsd:import namespace="4a9cc1bb-95e6-4f69-ba69-9ce3e1cd7d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PossKitchenSap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71d3e-1864-40e0-a4c0-a485cdf0cf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cc1bb-95e6-4f69-ba69-9ce3e1cd7d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ossKitchenSapce" ma:index="19" nillable="true" ma:displayName="Poss Kitchen Sapce " ma:description="Age Uk Lisa Robins " ma:format="Dropdown" ma:internalName="PossKitchenSapc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ssKitchenSapce xmlns="4a9cc1bb-95e6-4f69-ba69-9ce3e1cd7d4b" xsi:nil="true"/>
  </documentManagement>
</p:properties>
</file>

<file path=customXml/itemProps1.xml><?xml version="1.0" encoding="utf-8"?>
<ds:datastoreItem xmlns:ds="http://schemas.openxmlformats.org/officeDocument/2006/customXml" ds:itemID="{627739C1-4C77-44E5-85DD-0C9D08CC49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69DE0A-50B0-45A0-A93F-BBEA8F4FC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71d3e-1864-40e0-a4c0-a485cdf0cf11"/>
    <ds:schemaRef ds:uri="4a9cc1bb-95e6-4f69-ba69-9ce3e1cd7d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50F62-1719-4D97-BCDC-D492AFCBC5A6}">
  <ds:schemaRefs>
    <ds:schemaRef ds:uri="http://schemas.microsoft.com/office/2006/metadata/properties"/>
    <ds:schemaRef ds:uri="http://schemas.microsoft.com/office/infopath/2007/PartnerControls"/>
    <ds:schemaRef ds:uri="4a9cc1bb-95e6-4f69-ba69-9ce3e1cd7d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2264</Words>
  <Application>Microsoft Office PowerPoint</Application>
  <PresentationFormat>Widescreen</PresentationFormat>
  <Paragraphs>333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Custom Design</vt:lpstr>
      <vt:lpstr>1_Custom Design</vt:lpstr>
      <vt:lpstr>3_Custom Design</vt:lpstr>
      <vt:lpstr>Nutrients</vt:lpstr>
      <vt:lpstr>Nutrients</vt:lpstr>
      <vt:lpstr>Carbohydrate</vt:lpstr>
      <vt:lpstr>Structure of carbohydrate</vt:lpstr>
      <vt:lpstr>Sources of sugar</vt:lpstr>
      <vt:lpstr>Starchy carbohydrate</vt:lpstr>
      <vt:lpstr>Protein</vt:lpstr>
      <vt:lpstr>Structure of protein</vt:lpstr>
      <vt:lpstr>Sources of protein</vt:lpstr>
      <vt:lpstr>Protein sources</vt:lpstr>
      <vt:lpstr>Fat</vt:lpstr>
      <vt:lpstr>Structure of fat</vt:lpstr>
      <vt:lpstr>Structure of fat</vt:lpstr>
      <vt:lpstr>Fatty acids</vt:lpstr>
      <vt:lpstr>Saturated and unsaturated fatty acids</vt:lpstr>
      <vt:lpstr>Micronutrients</vt:lpstr>
      <vt:lpstr>Vitamins</vt:lpstr>
      <vt:lpstr>Fat soluble vitamins</vt:lpstr>
      <vt:lpstr>Vitamin D</vt:lpstr>
      <vt:lpstr>Water soluble vitamins</vt:lpstr>
      <vt:lpstr>Thiamin (vitamin B1) </vt:lpstr>
      <vt:lpstr>Sources of Thiamin (vitamin B1)</vt:lpstr>
      <vt:lpstr>Riboflavin (vitamin B2)</vt:lpstr>
      <vt:lpstr>Sources of Riboflavin (vitamin B2)</vt:lpstr>
      <vt:lpstr>Niacin (Vitamin B3)</vt:lpstr>
      <vt:lpstr>Vitamin C</vt:lpstr>
      <vt:lpstr>Sources of vitamin C</vt:lpstr>
      <vt:lpstr>Minerals</vt:lpstr>
      <vt:lpstr>Calcium</vt:lpstr>
      <vt:lpstr>Sources of calcium</vt:lpstr>
      <vt:lpstr>Iron</vt:lpstr>
      <vt:lpstr>Sources of iron</vt:lpstr>
      <vt:lpstr>Iron in the diet</vt:lpstr>
      <vt:lpstr>Sodium</vt:lpstr>
      <vt:lpstr>Sources of sodium</vt:lpstr>
      <vt:lpstr>Sodium in the diet</vt:lpstr>
      <vt:lpstr>Summary</vt:lpstr>
      <vt:lpstr>Quiz - Kahoot</vt:lpstr>
      <vt:lpstr>Nutrients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Leon, Michelle</cp:lastModifiedBy>
  <cp:revision>55</cp:revision>
  <cp:lastPrinted>2019-04-12T12:37:59Z</cp:lastPrinted>
  <dcterms:created xsi:type="dcterms:W3CDTF">2018-10-10T09:22:08Z</dcterms:created>
  <dcterms:modified xsi:type="dcterms:W3CDTF">2021-07-09T14:37:05Z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0x0101007C9E326019C6E14FAD0B9ADC47E01608</vt:lpwstr>
  </property>
</Properties>
</file>