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74" r:id="rId7"/>
    <p:sldId id="259" r:id="rId8"/>
    <p:sldId id="260" r:id="rId9"/>
    <p:sldId id="267" r:id="rId10"/>
    <p:sldId id="268" r:id="rId11"/>
    <p:sldId id="261" r:id="rId12"/>
    <p:sldId id="262" r:id="rId13"/>
    <p:sldId id="263" r:id="rId14"/>
    <p:sldId id="264" r:id="rId15"/>
    <p:sldId id="265" r:id="rId16"/>
    <p:sldId id="266" r:id="rId17"/>
    <p:sldId id="269" r:id="rId18"/>
    <p:sldId id="270"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CC9B10-4482-46A6-B8FE-FAD379E46D35}" v="93" dt="2021-06-15T16:50:09.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43672-4249-46E4-916A-FC0931DEBF91}" type="doc">
      <dgm:prSet loTypeId="urn:microsoft.com/office/officeart/2009/layout/ReverseList" loCatId="relationship" qsTypeId="urn:microsoft.com/office/officeart/2005/8/quickstyle/simple1" qsCatId="simple" csTypeId="urn:microsoft.com/office/officeart/2005/8/colors/accent6_5" csCatId="accent6" phldr="1"/>
      <dgm:spPr/>
      <dgm:t>
        <a:bodyPr/>
        <a:lstStyle/>
        <a:p>
          <a:endParaRPr lang="en-GB"/>
        </a:p>
      </dgm:t>
    </dgm:pt>
    <dgm:pt modelId="{27BBEBBE-8712-47E3-9BF0-AAA7BAF797E6}">
      <dgm:prSet phldrT="[Text]"/>
      <dgm:spPr/>
      <dgm:t>
        <a:bodyPr/>
        <a:lstStyle/>
        <a:p>
          <a:r>
            <a:rPr lang="en-GB" dirty="0"/>
            <a:t>Benefits</a:t>
          </a:r>
        </a:p>
      </dgm:t>
    </dgm:pt>
    <dgm:pt modelId="{E3EC63C7-F617-4D61-8555-887093084995}" type="parTrans" cxnId="{4F9768C3-6833-442C-B437-A0EDB5D7043F}">
      <dgm:prSet/>
      <dgm:spPr/>
      <dgm:t>
        <a:bodyPr/>
        <a:lstStyle/>
        <a:p>
          <a:endParaRPr lang="en-GB"/>
        </a:p>
      </dgm:t>
    </dgm:pt>
    <dgm:pt modelId="{981746CD-3A92-4776-9F5A-209C21649794}" type="sibTrans" cxnId="{4F9768C3-6833-442C-B437-A0EDB5D7043F}">
      <dgm:prSet/>
      <dgm:spPr/>
      <dgm:t>
        <a:bodyPr/>
        <a:lstStyle/>
        <a:p>
          <a:endParaRPr lang="en-GB"/>
        </a:p>
      </dgm:t>
    </dgm:pt>
    <dgm:pt modelId="{8A1749FB-BBFB-4829-855C-E968AC0B571F}">
      <dgm:prSet phldrT="[Text]"/>
      <dgm:spPr/>
      <dgm:t>
        <a:bodyPr/>
        <a:lstStyle/>
        <a:p>
          <a:r>
            <a:rPr lang="en-GB" dirty="0"/>
            <a:t>Barriers</a:t>
          </a:r>
        </a:p>
      </dgm:t>
    </dgm:pt>
    <dgm:pt modelId="{53E23533-3A11-4C8A-935A-2515DA028C6E}" type="parTrans" cxnId="{903E9819-E435-44DE-B634-39537A0677BA}">
      <dgm:prSet/>
      <dgm:spPr/>
      <dgm:t>
        <a:bodyPr/>
        <a:lstStyle/>
        <a:p>
          <a:endParaRPr lang="en-GB"/>
        </a:p>
      </dgm:t>
    </dgm:pt>
    <dgm:pt modelId="{3352CE9C-59C8-443D-A2DF-09D802B064C2}" type="sibTrans" cxnId="{903E9819-E435-44DE-B634-39537A0677BA}">
      <dgm:prSet/>
      <dgm:spPr/>
      <dgm:t>
        <a:bodyPr/>
        <a:lstStyle/>
        <a:p>
          <a:endParaRPr lang="en-GB"/>
        </a:p>
      </dgm:t>
    </dgm:pt>
    <dgm:pt modelId="{65254FBA-0D27-414E-88AC-5311D85E3D08}" type="pres">
      <dgm:prSet presAssocID="{6F843672-4249-46E4-916A-FC0931DEBF91}" presName="Name0" presStyleCnt="0">
        <dgm:presLayoutVars>
          <dgm:chMax val="2"/>
          <dgm:chPref val="2"/>
          <dgm:animLvl val="lvl"/>
        </dgm:presLayoutVars>
      </dgm:prSet>
      <dgm:spPr/>
    </dgm:pt>
    <dgm:pt modelId="{147F160D-0651-42F8-9016-4C3FA94E6002}" type="pres">
      <dgm:prSet presAssocID="{6F843672-4249-46E4-916A-FC0931DEBF91}" presName="LeftText" presStyleLbl="revTx" presStyleIdx="0" presStyleCnt="0">
        <dgm:presLayoutVars>
          <dgm:bulletEnabled val="1"/>
        </dgm:presLayoutVars>
      </dgm:prSet>
      <dgm:spPr/>
    </dgm:pt>
    <dgm:pt modelId="{2030DD4B-1CFF-4769-BAAA-07A6DD33894A}" type="pres">
      <dgm:prSet presAssocID="{6F843672-4249-46E4-916A-FC0931DEBF91}" presName="LeftNode" presStyleLbl="bgImgPlace1" presStyleIdx="0" presStyleCnt="2">
        <dgm:presLayoutVars>
          <dgm:chMax val="2"/>
          <dgm:chPref val="2"/>
        </dgm:presLayoutVars>
      </dgm:prSet>
      <dgm:spPr/>
    </dgm:pt>
    <dgm:pt modelId="{F70F42AE-9BC9-4261-B0D7-4F3068D8677C}" type="pres">
      <dgm:prSet presAssocID="{6F843672-4249-46E4-916A-FC0931DEBF91}" presName="RightText" presStyleLbl="revTx" presStyleIdx="0" presStyleCnt="0">
        <dgm:presLayoutVars>
          <dgm:bulletEnabled val="1"/>
        </dgm:presLayoutVars>
      </dgm:prSet>
      <dgm:spPr/>
    </dgm:pt>
    <dgm:pt modelId="{56DECD91-8869-43D2-A9A5-4AE5343F56C8}" type="pres">
      <dgm:prSet presAssocID="{6F843672-4249-46E4-916A-FC0931DEBF91}" presName="RightNode" presStyleLbl="bgImgPlace1" presStyleIdx="1" presStyleCnt="2">
        <dgm:presLayoutVars>
          <dgm:chMax val="0"/>
          <dgm:chPref val="0"/>
        </dgm:presLayoutVars>
      </dgm:prSet>
      <dgm:spPr/>
    </dgm:pt>
    <dgm:pt modelId="{60FD3663-ECCA-4E49-961C-3C6B36BD59EE}" type="pres">
      <dgm:prSet presAssocID="{6F843672-4249-46E4-916A-FC0931DEBF91}" presName="TopArrow" presStyleLbl="node1" presStyleIdx="0" presStyleCnt="2"/>
      <dgm:spPr/>
    </dgm:pt>
    <dgm:pt modelId="{1B2B6E79-F99C-445C-B85A-22224E22822C}" type="pres">
      <dgm:prSet presAssocID="{6F843672-4249-46E4-916A-FC0931DEBF91}" presName="BottomArrow" presStyleLbl="node1" presStyleIdx="1" presStyleCnt="2"/>
      <dgm:spPr/>
    </dgm:pt>
  </dgm:ptLst>
  <dgm:cxnLst>
    <dgm:cxn modelId="{1D11F411-D86B-4351-8CD5-71AA004E3255}" type="presOf" srcId="{8A1749FB-BBFB-4829-855C-E968AC0B571F}" destId="{F70F42AE-9BC9-4261-B0D7-4F3068D8677C}" srcOrd="0" destOrd="0" presId="urn:microsoft.com/office/officeart/2009/layout/ReverseList"/>
    <dgm:cxn modelId="{903E9819-E435-44DE-B634-39537A0677BA}" srcId="{6F843672-4249-46E4-916A-FC0931DEBF91}" destId="{8A1749FB-BBFB-4829-855C-E968AC0B571F}" srcOrd="1" destOrd="0" parTransId="{53E23533-3A11-4C8A-935A-2515DA028C6E}" sibTransId="{3352CE9C-59C8-443D-A2DF-09D802B064C2}"/>
    <dgm:cxn modelId="{17422376-6D7B-4E9A-B66C-486D465ADE41}" type="presOf" srcId="{27BBEBBE-8712-47E3-9BF0-AAA7BAF797E6}" destId="{2030DD4B-1CFF-4769-BAAA-07A6DD33894A}" srcOrd="1" destOrd="0" presId="urn:microsoft.com/office/officeart/2009/layout/ReverseList"/>
    <dgm:cxn modelId="{DD5BA994-6930-4F71-9CAD-8C559459695A}" type="presOf" srcId="{8A1749FB-BBFB-4829-855C-E968AC0B571F}" destId="{56DECD91-8869-43D2-A9A5-4AE5343F56C8}" srcOrd="1" destOrd="0" presId="urn:microsoft.com/office/officeart/2009/layout/ReverseList"/>
    <dgm:cxn modelId="{1E540D96-5F09-446A-A47F-414D3A6A7119}" type="presOf" srcId="{6F843672-4249-46E4-916A-FC0931DEBF91}" destId="{65254FBA-0D27-414E-88AC-5311D85E3D08}" srcOrd="0" destOrd="0" presId="urn:microsoft.com/office/officeart/2009/layout/ReverseList"/>
    <dgm:cxn modelId="{547C1BC3-A0B5-4EAF-A1E2-ACDBC90F0422}" type="presOf" srcId="{27BBEBBE-8712-47E3-9BF0-AAA7BAF797E6}" destId="{147F160D-0651-42F8-9016-4C3FA94E6002}" srcOrd="0" destOrd="0" presId="urn:microsoft.com/office/officeart/2009/layout/ReverseList"/>
    <dgm:cxn modelId="{4F9768C3-6833-442C-B437-A0EDB5D7043F}" srcId="{6F843672-4249-46E4-916A-FC0931DEBF91}" destId="{27BBEBBE-8712-47E3-9BF0-AAA7BAF797E6}" srcOrd="0" destOrd="0" parTransId="{E3EC63C7-F617-4D61-8555-887093084995}" sibTransId="{981746CD-3A92-4776-9F5A-209C21649794}"/>
    <dgm:cxn modelId="{B6EBFD9E-1DCA-454B-9463-8ADA66E2E01B}" type="presParOf" srcId="{65254FBA-0D27-414E-88AC-5311D85E3D08}" destId="{147F160D-0651-42F8-9016-4C3FA94E6002}" srcOrd="0" destOrd="0" presId="urn:microsoft.com/office/officeart/2009/layout/ReverseList"/>
    <dgm:cxn modelId="{B9468169-A0F6-4883-AE9E-E03A4377ACC0}" type="presParOf" srcId="{65254FBA-0D27-414E-88AC-5311D85E3D08}" destId="{2030DD4B-1CFF-4769-BAAA-07A6DD33894A}" srcOrd="1" destOrd="0" presId="urn:microsoft.com/office/officeart/2009/layout/ReverseList"/>
    <dgm:cxn modelId="{98E60D0F-86BD-4DD0-91FB-AC81F2BE73BD}" type="presParOf" srcId="{65254FBA-0D27-414E-88AC-5311D85E3D08}" destId="{F70F42AE-9BC9-4261-B0D7-4F3068D8677C}" srcOrd="2" destOrd="0" presId="urn:microsoft.com/office/officeart/2009/layout/ReverseList"/>
    <dgm:cxn modelId="{C597156E-F933-4987-8A78-46B390BC9421}" type="presParOf" srcId="{65254FBA-0D27-414E-88AC-5311D85E3D08}" destId="{56DECD91-8869-43D2-A9A5-4AE5343F56C8}" srcOrd="3" destOrd="0" presId="urn:microsoft.com/office/officeart/2009/layout/ReverseList"/>
    <dgm:cxn modelId="{AA6BD4C3-33DC-4923-AFC2-2B15E19A836B}" type="presParOf" srcId="{65254FBA-0D27-414E-88AC-5311D85E3D08}" destId="{60FD3663-ECCA-4E49-961C-3C6B36BD59EE}" srcOrd="4" destOrd="0" presId="urn:microsoft.com/office/officeart/2009/layout/ReverseList"/>
    <dgm:cxn modelId="{FF062916-B551-4CE0-B3B4-9F224D6722A0}" type="presParOf" srcId="{65254FBA-0D27-414E-88AC-5311D85E3D08}" destId="{1B2B6E79-F99C-445C-B85A-22224E22822C}"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0DD4B-1CFF-4769-BAAA-07A6DD33894A}">
      <dsp:nvSpPr>
        <dsp:cNvPr id="0" name=""/>
        <dsp:cNvSpPr/>
      </dsp:nvSpPr>
      <dsp:spPr>
        <a:xfrm rot="16200000">
          <a:off x="1661663" y="2082157"/>
          <a:ext cx="4409008" cy="2694371"/>
        </a:xfrm>
        <a:prstGeom prst="round2SameRect">
          <a:avLst>
            <a:gd name="adj1" fmla="val 16670"/>
            <a:gd name="adj2" fmla="val 0"/>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311150" rIns="280035" bIns="311150" numCol="1" spcCol="1270" anchor="t" anchorCtr="0">
          <a:noAutofit/>
        </a:bodyPr>
        <a:lstStyle/>
        <a:p>
          <a:pPr marL="0" lvl="0" indent="0" algn="l" defTabSz="2178050">
            <a:lnSpc>
              <a:spcPct val="90000"/>
            </a:lnSpc>
            <a:spcBef>
              <a:spcPct val="0"/>
            </a:spcBef>
            <a:spcAft>
              <a:spcPct val="35000"/>
            </a:spcAft>
            <a:buNone/>
          </a:pPr>
          <a:r>
            <a:rPr lang="en-GB" sz="4900" kern="1200" dirty="0"/>
            <a:t>Benefits</a:t>
          </a:r>
        </a:p>
      </dsp:txBody>
      <dsp:txXfrm rot="5400000">
        <a:off x="2650533" y="1356391"/>
        <a:ext cx="2562819" cy="4145904"/>
      </dsp:txXfrm>
    </dsp:sp>
    <dsp:sp modelId="{56DECD91-8869-43D2-A9A5-4AE5343F56C8}">
      <dsp:nvSpPr>
        <dsp:cNvPr id="0" name=""/>
        <dsp:cNvSpPr/>
      </dsp:nvSpPr>
      <dsp:spPr>
        <a:xfrm rot="5400000">
          <a:off x="4478381" y="2082157"/>
          <a:ext cx="4409008" cy="2694371"/>
        </a:xfrm>
        <a:prstGeom prst="round2SameRect">
          <a:avLst>
            <a:gd name="adj1" fmla="val 16670"/>
            <a:gd name="adj2" fmla="val 0"/>
          </a:avLst>
        </a:prstGeom>
        <a:solidFill>
          <a:schemeClr val="accent6">
            <a:tint val="50000"/>
            <a:hueOff val="44616"/>
            <a:satOff val="-2378"/>
            <a:lumOff val="12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0035" tIns="311150" rIns="186690" bIns="311150" numCol="1" spcCol="1270" anchor="t" anchorCtr="0">
          <a:noAutofit/>
        </a:bodyPr>
        <a:lstStyle/>
        <a:p>
          <a:pPr marL="0" lvl="0" indent="0" algn="l" defTabSz="2178050">
            <a:lnSpc>
              <a:spcPct val="90000"/>
            </a:lnSpc>
            <a:spcBef>
              <a:spcPct val="0"/>
            </a:spcBef>
            <a:spcAft>
              <a:spcPct val="35000"/>
            </a:spcAft>
            <a:buNone/>
          </a:pPr>
          <a:r>
            <a:rPr lang="en-GB" sz="4900" kern="1200" dirty="0"/>
            <a:t>Barriers</a:t>
          </a:r>
        </a:p>
      </dsp:txBody>
      <dsp:txXfrm rot="-5400000">
        <a:off x="5335699" y="1356391"/>
        <a:ext cx="2562819" cy="4145904"/>
      </dsp:txXfrm>
    </dsp:sp>
    <dsp:sp modelId="{60FD3663-ECCA-4E49-961C-3C6B36BD59EE}">
      <dsp:nvSpPr>
        <dsp:cNvPr id="0" name=""/>
        <dsp:cNvSpPr/>
      </dsp:nvSpPr>
      <dsp:spPr>
        <a:xfrm>
          <a:off x="3865892" y="0"/>
          <a:ext cx="2816717" cy="2816580"/>
        </a:xfrm>
        <a:prstGeom prst="circularArrow">
          <a:avLst>
            <a:gd name="adj1" fmla="val 12500"/>
            <a:gd name="adj2" fmla="val 1142322"/>
            <a:gd name="adj3" fmla="val 20457678"/>
            <a:gd name="adj4" fmla="val 10800000"/>
            <a:gd name="adj5" fmla="val 1250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B6E79-F99C-445C-B85A-22224E22822C}">
      <dsp:nvSpPr>
        <dsp:cNvPr id="0" name=""/>
        <dsp:cNvSpPr/>
      </dsp:nvSpPr>
      <dsp:spPr>
        <a:xfrm rot="10800000">
          <a:off x="3865892" y="4041419"/>
          <a:ext cx="2816717" cy="2816580"/>
        </a:xfrm>
        <a:prstGeom prst="circularArrow">
          <a:avLst>
            <a:gd name="adj1" fmla="val 12500"/>
            <a:gd name="adj2" fmla="val 1142322"/>
            <a:gd name="adj3" fmla="val 20457678"/>
            <a:gd name="adj4" fmla="val 10800000"/>
            <a:gd name="adj5" fmla="val 1250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A7F1D-1207-4C76-9A9F-6F3FEB40BF6B}" type="datetimeFigureOut">
              <a:rPr lang="en-GB" smtClean="0"/>
              <a:t>09/07/2021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F8D59-5235-405B-A46B-D76947E8F14E}" type="slidenum">
              <a:rPr lang="en-GB" smtClean="0"/>
              <a:t>‹#›</a:t>
            </a:fld>
            <a:endParaRPr lang="en-GB"/>
          </a:p>
        </p:txBody>
      </p:sp>
    </p:spTree>
    <p:extLst>
      <p:ext uri="{BB962C8B-B14F-4D97-AF65-F5344CB8AC3E}">
        <p14:creationId xmlns:p14="http://schemas.microsoft.com/office/powerpoint/2010/main" val="153387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it comes to promoting healthy eating, it is always good to highlight the benefits and to tailor the message you give out to the target group as much as possible. Just saying do this because it is good for you is often very unhelpful and likely to be ignored. So let’s go over the benefits for the target group in question: HE for children and young people:</a:t>
            </a:r>
          </a:p>
          <a:p>
            <a:pPr lvl="0"/>
            <a:r>
              <a:rPr lang="en-GB" sz="1200" b="1" kern="1200" dirty="0">
                <a:solidFill>
                  <a:schemeClr val="tx1"/>
                </a:solidFill>
                <a:effectLst/>
                <a:latin typeface="+mn-lt"/>
                <a:ea typeface="+mn-ea"/>
                <a:cs typeface="+mn-cs"/>
              </a:rPr>
              <a:t>Healthy weight</a:t>
            </a:r>
            <a:r>
              <a:rPr lang="en-GB" sz="1200" kern="1200" dirty="0">
                <a:solidFill>
                  <a:schemeClr val="tx1"/>
                </a:solidFill>
                <a:effectLst/>
                <a:latin typeface="+mn-lt"/>
                <a:ea typeface="+mn-ea"/>
                <a:cs typeface="+mn-cs"/>
              </a:rPr>
              <a:t> (an individual can move around better; protects against health problems)</a:t>
            </a:r>
          </a:p>
          <a:p>
            <a:pPr lvl="0"/>
            <a:r>
              <a:rPr lang="en-GB" sz="1200" b="1" kern="1200" dirty="0">
                <a:solidFill>
                  <a:schemeClr val="tx1"/>
                </a:solidFill>
                <a:effectLst/>
                <a:latin typeface="+mn-lt"/>
                <a:ea typeface="+mn-ea"/>
                <a:cs typeface="+mn-cs"/>
              </a:rPr>
              <a:t>Improves energy and concentration levels</a:t>
            </a:r>
            <a:r>
              <a:rPr lang="en-GB" sz="1200" kern="1200" dirty="0">
                <a:solidFill>
                  <a:schemeClr val="tx1"/>
                </a:solidFill>
                <a:effectLst/>
                <a:latin typeface="+mn-lt"/>
                <a:ea typeface="+mn-ea"/>
                <a:cs typeface="+mn-cs"/>
              </a:rPr>
              <a:t> (crucial for learning/academic achievement)</a:t>
            </a:r>
          </a:p>
          <a:p>
            <a:pPr lvl="0"/>
            <a:r>
              <a:rPr lang="en-GB" sz="1200" b="1" kern="1200" dirty="0">
                <a:solidFill>
                  <a:schemeClr val="tx1"/>
                </a:solidFill>
                <a:effectLst/>
                <a:latin typeface="+mn-lt"/>
                <a:ea typeface="+mn-ea"/>
                <a:cs typeface="+mn-cs"/>
              </a:rPr>
              <a:t>Mood </a:t>
            </a:r>
            <a:r>
              <a:rPr lang="en-GB" sz="1200" kern="1200" dirty="0">
                <a:solidFill>
                  <a:schemeClr val="tx1"/>
                </a:solidFill>
                <a:effectLst/>
                <a:latin typeface="+mn-lt"/>
                <a:ea typeface="+mn-ea"/>
                <a:cs typeface="+mn-cs"/>
              </a:rPr>
              <a:t>(supports good mental health)</a:t>
            </a:r>
          </a:p>
          <a:p>
            <a:pPr lvl="0"/>
            <a:r>
              <a:rPr lang="en-GB" sz="1200" b="1" kern="1200" dirty="0">
                <a:solidFill>
                  <a:schemeClr val="tx1"/>
                </a:solidFill>
                <a:effectLst/>
                <a:latin typeface="+mn-lt"/>
                <a:ea typeface="+mn-ea"/>
                <a:cs typeface="+mn-cs"/>
              </a:rPr>
              <a:t>Reduces risk of long-term health conditions such as diabetes</a:t>
            </a:r>
            <a:r>
              <a:rPr lang="en-GB" sz="1200" kern="1200" dirty="0">
                <a:solidFill>
                  <a:schemeClr val="tx1"/>
                </a:solidFill>
                <a:effectLst/>
                <a:latin typeface="+mn-lt"/>
                <a:ea typeface="+mn-ea"/>
                <a:cs typeface="+mn-cs"/>
              </a:rPr>
              <a:t> (body struggles to control blood sugar levels) and </a:t>
            </a:r>
            <a:r>
              <a:rPr lang="en-GB" sz="1200" b="1" kern="1200" dirty="0">
                <a:solidFill>
                  <a:schemeClr val="tx1"/>
                </a:solidFill>
                <a:effectLst/>
                <a:latin typeface="+mn-lt"/>
                <a:ea typeface="+mn-ea"/>
                <a:cs typeface="+mn-cs"/>
              </a:rPr>
              <a:t>heart disease</a:t>
            </a:r>
            <a:r>
              <a:rPr lang="en-GB" sz="1200" kern="1200" dirty="0">
                <a:solidFill>
                  <a:schemeClr val="tx1"/>
                </a:solidFill>
                <a:effectLst/>
                <a:latin typeface="+mn-lt"/>
                <a:ea typeface="+mn-ea"/>
                <a:cs typeface="+mn-cs"/>
              </a:rPr>
              <a:t> (fat clogs up in our blood vessels)</a:t>
            </a:r>
          </a:p>
          <a:p>
            <a:pPr lvl="0"/>
            <a:r>
              <a:rPr lang="en-GB" sz="1200" b="1" kern="1200" dirty="0">
                <a:solidFill>
                  <a:schemeClr val="tx1"/>
                </a:solidFill>
                <a:effectLst/>
                <a:latin typeface="+mn-lt"/>
                <a:ea typeface="+mn-ea"/>
                <a:cs typeface="+mn-cs"/>
              </a:rPr>
              <a:t>A healthy gut</a:t>
            </a:r>
            <a:r>
              <a:rPr lang="en-GB" sz="1200" kern="1200" dirty="0">
                <a:solidFill>
                  <a:schemeClr val="tx1"/>
                </a:solidFill>
                <a:effectLst/>
                <a:latin typeface="+mn-lt"/>
                <a:ea typeface="+mn-ea"/>
                <a:cs typeface="+mn-cs"/>
              </a:rPr>
              <a:t> (supports good bacteria in the gut that reduce the likelihood of diarrhoea, bloating and constipation)</a:t>
            </a:r>
          </a:p>
          <a:p>
            <a:pPr lvl="0"/>
            <a:r>
              <a:rPr lang="en-GB" sz="1200" b="1" kern="1200" dirty="0">
                <a:solidFill>
                  <a:schemeClr val="tx1"/>
                </a:solidFill>
                <a:effectLst/>
                <a:latin typeface="+mn-lt"/>
                <a:ea typeface="+mn-ea"/>
                <a:cs typeface="+mn-cs"/>
              </a:rPr>
              <a:t>Supports healthy physical growth</a:t>
            </a:r>
            <a:r>
              <a:rPr lang="en-GB" sz="1200" kern="1200" dirty="0">
                <a:solidFill>
                  <a:schemeClr val="tx1"/>
                </a:solidFill>
                <a:effectLst/>
                <a:latin typeface="+mn-lt"/>
                <a:ea typeface="+mn-ea"/>
                <a:cs typeface="+mn-cs"/>
              </a:rPr>
              <a:t> (childhood and teenage years are years of rapid growth in height and body cells)</a:t>
            </a:r>
          </a:p>
          <a:p>
            <a:pPr lvl="0"/>
            <a:r>
              <a:rPr lang="en-GB" sz="1200" b="1" kern="1200" dirty="0">
                <a:solidFill>
                  <a:schemeClr val="tx1"/>
                </a:solidFill>
                <a:effectLst/>
                <a:latin typeface="+mn-lt"/>
                <a:ea typeface="+mn-ea"/>
                <a:cs typeface="+mn-cs"/>
              </a:rPr>
              <a:t>Supports the immune system</a:t>
            </a:r>
            <a:r>
              <a:rPr lang="en-GB" sz="1200" kern="1200" dirty="0">
                <a:solidFill>
                  <a:schemeClr val="tx1"/>
                </a:solidFill>
                <a:effectLst/>
                <a:latin typeface="+mn-lt"/>
                <a:ea typeface="+mn-ea"/>
                <a:cs typeface="+mn-cs"/>
              </a:rPr>
              <a:t> (a healthy diet provides important nutrients to help the immune system function properly)</a:t>
            </a:r>
          </a:p>
          <a:p>
            <a:pPr lvl="0"/>
            <a:r>
              <a:rPr lang="en-GB" sz="1200" kern="1200" dirty="0">
                <a:solidFill>
                  <a:schemeClr val="tx1"/>
                </a:solidFill>
                <a:effectLst/>
                <a:latin typeface="+mn-lt"/>
                <a:ea typeface="+mn-ea"/>
                <a:cs typeface="+mn-cs"/>
              </a:rPr>
              <a:t>With younger children when talking about benefits and barriers the language will of course need to be adapted. For e.g. you can say eating healthy makes you grow strong. It helps your bones and teeth etc. </a:t>
            </a:r>
          </a:p>
          <a:p>
            <a:endParaRPr lang="en-GB" dirty="0"/>
          </a:p>
          <a:p>
            <a:r>
              <a:rPr lang="en-GB" dirty="0"/>
              <a:t>No let’s look at the barriers. This activity is within the session plan. The purpose of the activity is to highlight that HE is a challenge, even small changes are worth it and can make a big difference.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E7FED-4F31-4A72-8271-A68841F6D5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83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F553-939F-4C4A-95C9-9800AE9A35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411DBA-39C4-4575-B326-F5C99CFA72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4C6D41-E477-43E2-99C0-1E1709DF4904}"/>
              </a:ext>
            </a:extLst>
          </p:cNvPr>
          <p:cNvSpPr>
            <a:spLocks noGrp="1"/>
          </p:cNvSpPr>
          <p:nvPr>
            <p:ph type="dt" sz="half" idx="10"/>
          </p:nvPr>
        </p:nvSpPr>
        <p:spPr/>
        <p:txBody>
          <a:bodyPr/>
          <a:lstStyle/>
          <a:p>
            <a:fld id="{CE491B1C-E505-4DA3-BC01-9B49671EE6CF}" type="datetimeFigureOut">
              <a:rPr lang="en-GB" smtClean="0"/>
              <a:t>09/07/2021</a:t>
            </a:fld>
            <a:endParaRPr lang="en-GB"/>
          </a:p>
        </p:txBody>
      </p:sp>
      <p:sp>
        <p:nvSpPr>
          <p:cNvPr id="5" name="Footer Placeholder 4">
            <a:extLst>
              <a:ext uri="{FF2B5EF4-FFF2-40B4-BE49-F238E27FC236}">
                <a16:creationId xmlns:a16="http://schemas.microsoft.com/office/drawing/2014/main" id="{93136005-EF93-4CDF-8144-692FCC9F60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12D7DF-5991-4265-A3AD-B32E5E0CE50B}"/>
              </a:ext>
            </a:extLst>
          </p:cNvPr>
          <p:cNvSpPr>
            <a:spLocks noGrp="1"/>
          </p:cNvSpPr>
          <p:nvPr>
            <p:ph type="sldNum" sz="quarter" idx="12"/>
          </p:nvPr>
        </p:nvSpPr>
        <p:spPr/>
        <p:txBody>
          <a:bodyPr/>
          <a:lstStyle/>
          <a:p>
            <a:fld id="{75278D88-3F7D-4BA1-9D80-A501CB5DB320}" type="slidenum">
              <a:rPr lang="en-GB" smtClean="0"/>
              <a:t>‹#›</a:t>
            </a:fld>
            <a:endParaRPr lang="en-GB"/>
          </a:p>
        </p:txBody>
      </p:sp>
    </p:spTree>
    <p:extLst>
      <p:ext uri="{BB962C8B-B14F-4D97-AF65-F5344CB8AC3E}">
        <p14:creationId xmlns:p14="http://schemas.microsoft.com/office/powerpoint/2010/main" val="144827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DA175-9AC1-4C83-9321-8A788FE1D7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DD3EA3-91C1-404E-AADC-975FAABA10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99A1AC-6B90-4F83-9642-22ADA199F060}"/>
              </a:ext>
            </a:extLst>
          </p:cNvPr>
          <p:cNvSpPr>
            <a:spLocks noGrp="1"/>
          </p:cNvSpPr>
          <p:nvPr>
            <p:ph type="dt" sz="half" idx="10"/>
          </p:nvPr>
        </p:nvSpPr>
        <p:spPr/>
        <p:txBody>
          <a:bodyPr/>
          <a:lstStyle/>
          <a:p>
            <a:fld id="{CE491B1C-E505-4DA3-BC01-9B49671EE6CF}" type="datetimeFigureOut">
              <a:rPr lang="en-GB" smtClean="0"/>
              <a:t>09/07/2021</a:t>
            </a:fld>
            <a:endParaRPr lang="en-GB"/>
          </a:p>
        </p:txBody>
      </p:sp>
      <p:sp>
        <p:nvSpPr>
          <p:cNvPr id="5" name="Footer Placeholder 4">
            <a:extLst>
              <a:ext uri="{FF2B5EF4-FFF2-40B4-BE49-F238E27FC236}">
                <a16:creationId xmlns:a16="http://schemas.microsoft.com/office/drawing/2014/main" id="{741F7F03-AAAE-4FAB-AA94-1C2CC68840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E88686-38F1-4AA1-98BF-BFEE97B15F13}"/>
              </a:ext>
            </a:extLst>
          </p:cNvPr>
          <p:cNvSpPr>
            <a:spLocks noGrp="1"/>
          </p:cNvSpPr>
          <p:nvPr>
            <p:ph type="sldNum" sz="quarter" idx="12"/>
          </p:nvPr>
        </p:nvSpPr>
        <p:spPr/>
        <p:txBody>
          <a:bodyPr/>
          <a:lstStyle/>
          <a:p>
            <a:fld id="{75278D88-3F7D-4BA1-9D80-A501CB5DB320}" type="slidenum">
              <a:rPr lang="en-GB" smtClean="0"/>
              <a:t>‹#›</a:t>
            </a:fld>
            <a:endParaRPr lang="en-GB"/>
          </a:p>
        </p:txBody>
      </p:sp>
    </p:spTree>
    <p:extLst>
      <p:ext uri="{BB962C8B-B14F-4D97-AF65-F5344CB8AC3E}">
        <p14:creationId xmlns:p14="http://schemas.microsoft.com/office/powerpoint/2010/main" val="3111454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67398A-C982-4A0E-88BA-51BB68BFDC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E85E75-BAC3-4C7C-87B3-AB778B2E70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93541E-C7FF-4E11-84DF-73D5F7EECB39}"/>
              </a:ext>
            </a:extLst>
          </p:cNvPr>
          <p:cNvSpPr>
            <a:spLocks noGrp="1"/>
          </p:cNvSpPr>
          <p:nvPr>
            <p:ph type="dt" sz="half" idx="10"/>
          </p:nvPr>
        </p:nvSpPr>
        <p:spPr/>
        <p:txBody>
          <a:bodyPr/>
          <a:lstStyle/>
          <a:p>
            <a:fld id="{CE491B1C-E505-4DA3-BC01-9B49671EE6CF}" type="datetimeFigureOut">
              <a:rPr lang="en-GB" smtClean="0"/>
              <a:t>09/07/2021</a:t>
            </a:fld>
            <a:endParaRPr lang="en-GB"/>
          </a:p>
        </p:txBody>
      </p:sp>
      <p:sp>
        <p:nvSpPr>
          <p:cNvPr id="5" name="Footer Placeholder 4">
            <a:extLst>
              <a:ext uri="{FF2B5EF4-FFF2-40B4-BE49-F238E27FC236}">
                <a16:creationId xmlns:a16="http://schemas.microsoft.com/office/drawing/2014/main" id="{ECE9C0EB-EA53-4D98-88EB-A577557B2E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E7E8C4-486B-48E7-A565-10F99A73C7C8}"/>
              </a:ext>
            </a:extLst>
          </p:cNvPr>
          <p:cNvSpPr>
            <a:spLocks noGrp="1"/>
          </p:cNvSpPr>
          <p:nvPr>
            <p:ph type="sldNum" sz="quarter" idx="12"/>
          </p:nvPr>
        </p:nvSpPr>
        <p:spPr/>
        <p:txBody>
          <a:bodyPr/>
          <a:lstStyle/>
          <a:p>
            <a:fld id="{75278D88-3F7D-4BA1-9D80-A501CB5DB320}" type="slidenum">
              <a:rPr lang="en-GB" smtClean="0"/>
              <a:t>‹#›</a:t>
            </a:fld>
            <a:endParaRPr lang="en-GB"/>
          </a:p>
        </p:txBody>
      </p:sp>
    </p:spTree>
    <p:extLst>
      <p:ext uri="{BB962C8B-B14F-4D97-AF65-F5344CB8AC3E}">
        <p14:creationId xmlns:p14="http://schemas.microsoft.com/office/powerpoint/2010/main" val="113792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7E95-4C00-4F18-841C-93831CD21D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EEB156-17C7-4BD3-90E7-E00CAFA84C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710A97-C7FE-43A1-829A-01B268BEE824}"/>
              </a:ext>
            </a:extLst>
          </p:cNvPr>
          <p:cNvSpPr>
            <a:spLocks noGrp="1"/>
          </p:cNvSpPr>
          <p:nvPr>
            <p:ph type="dt" sz="half" idx="10"/>
          </p:nvPr>
        </p:nvSpPr>
        <p:spPr/>
        <p:txBody>
          <a:bodyPr/>
          <a:lstStyle/>
          <a:p>
            <a:fld id="{CE491B1C-E505-4DA3-BC01-9B49671EE6CF}" type="datetimeFigureOut">
              <a:rPr lang="en-GB" smtClean="0"/>
              <a:t>09/07/2021</a:t>
            </a:fld>
            <a:endParaRPr lang="en-GB"/>
          </a:p>
        </p:txBody>
      </p:sp>
      <p:sp>
        <p:nvSpPr>
          <p:cNvPr id="5" name="Footer Placeholder 4">
            <a:extLst>
              <a:ext uri="{FF2B5EF4-FFF2-40B4-BE49-F238E27FC236}">
                <a16:creationId xmlns:a16="http://schemas.microsoft.com/office/drawing/2014/main" id="{A22BA463-286B-48B9-B99B-3D01B48F6F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08036C-08C2-487D-B7A7-C580B24B0E7F}"/>
              </a:ext>
            </a:extLst>
          </p:cNvPr>
          <p:cNvSpPr>
            <a:spLocks noGrp="1"/>
          </p:cNvSpPr>
          <p:nvPr>
            <p:ph type="sldNum" sz="quarter" idx="12"/>
          </p:nvPr>
        </p:nvSpPr>
        <p:spPr/>
        <p:txBody>
          <a:bodyPr/>
          <a:lstStyle/>
          <a:p>
            <a:fld id="{75278D88-3F7D-4BA1-9D80-A501CB5DB320}" type="slidenum">
              <a:rPr lang="en-GB" smtClean="0"/>
              <a:t>‹#›</a:t>
            </a:fld>
            <a:endParaRPr lang="en-GB"/>
          </a:p>
        </p:txBody>
      </p:sp>
    </p:spTree>
    <p:extLst>
      <p:ext uri="{BB962C8B-B14F-4D97-AF65-F5344CB8AC3E}">
        <p14:creationId xmlns:p14="http://schemas.microsoft.com/office/powerpoint/2010/main" val="35456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E90C-93F8-49F8-916B-320F5772CC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6AF528-14D7-4473-B5E4-5C4A256E41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63B1E0-5462-401D-9DAA-10E6DE1D5D35}"/>
              </a:ext>
            </a:extLst>
          </p:cNvPr>
          <p:cNvSpPr>
            <a:spLocks noGrp="1"/>
          </p:cNvSpPr>
          <p:nvPr>
            <p:ph type="dt" sz="half" idx="10"/>
          </p:nvPr>
        </p:nvSpPr>
        <p:spPr/>
        <p:txBody>
          <a:bodyPr/>
          <a:lstStyle/>
          <a:p>
            <a:fld id="{CE491B1C-E505-4DA3-BC01-9B49671EE6CF}" type="datetimeFigureOut">
              <a:rPr lang="en-GB" smtClean="0"/>
              <a:t>09/07/2021</a:t>
            </a:fld>
            <a:endParaRPr lang="en-GB"/>
          </a:p>
        </p:txBody>
      </p:sp>
      <p:sp>
        <p:nvSpPr>
          <p:cNvPr id="5" name="Footer Placeholder 4">
            <a:extLst>
              <a:ext uri="{FF2B5EF4-FFF2-40B4-BE49-F238E27FC236}">
                <a16:creationId xmlns:a16="http://schemas.microsoft.com/office/drawing/2014/main" id="{088A636D-CA45-42B6-881D-CBD82D395F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3CB2D4-4E3E-4D91-9280-66C44E8483E8}"/>
              </a:ext>
            </a:extLst>
          </p:cNvPr>
          <p:cNvSpPr>
            <a:spLocks noGrp="1"/>
          </p:cNvSpPr>
          <p:nvPr>
            <p:ph type="sldNum" sz="quarter" idx="12"/>
          </p:nvPr>
        </p:nvSpPr>
        <p:spPr/>
        <p:txBody>
          <a:bodyPr/>
          <a:lstStyle/>
          <a:p>
            <a:fld id="{75278D88-3F7D-4BA1-9D80-A501CB5DB320}" type="slidenum">
              <a:rPr lang="en-GB" smtClean="0"/>
              <a:t>‹#›</a:t>
            </a:fld>
            <a:endParaRPr lang="en-GB"/>
          </a:p>
        </p:txBody>
      </p:sp>
    </p:spTree>
    <p:extLst>
      <p:ext uri="{BB962C8B-B14F-4D97-AF65-F5344CB8AC3E}">
        <p14:creationId xmlns:p14="http://schemas.microsoft.com/office/powerpoint/2010/main" val="180841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8BADE-F548-463D-8F0B-411F454924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A6FCD6-1643-4B85-A431-120DFE1FC2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08E8DD-A45A-43A6-B5A4-254E64C80D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B96425-C1EF-4285-A714-F16C2937F001}"/>
              </a:ext>
            </a:extLst>
          </p:cNvPr>
          <p:cNvSpPr>
            <a:spLocks noGrp="1"/>
          </p:cNvSpPr>
          <p:nvPr>
            <p:ph type="dt" sz="half" idx="10"/>
          </p:nvPr>
        </p:nvSpPr>
        <p:spPr/>
        <p:txBody>
          <a:bodyPr/>
          <a:lstStyle/>
          <a:p>
            <a:fld id="{CE491B1C-E505-4DA3-BC01-9B49671EE6CF}" type="datetimeFigureOut">
              <a:rPr lang="en-GB" smtClean="0"/>
              <a:t>09/07/2021</a:t>
            </a:fld>
            <a:endParaRPr lang="en-GB"/>
          </a:p>
        </p:txBody>
      </p:sp>
      <p:sp>
        <p:nvSpPr>
          <p:cNvPr id="6" name="Footer Placeholder 5">
            <a:extLst>
              <a:ext uri="{FF2B5EF4-FFF2-40B4-BE49-F238E27FC236}">
                <a16:creationId xmlns:a16="http://schemas.microsoft.com/office/drawing/2014/main" id="{99EF2EB1-A9D8-4174-9CFD-68DA3E97AA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671463-6273-4583-935E-8C6D112FAFED}"/>
              </a:ext>
            </a:extLst>
          </p:cNvPr>
          <p:cNvSpPr>
            <a:spLocks noGrp="1"/>
          </p:cNvSpPr>
          <p:nvPr>
            <p:ph type="sldNum" sz="quarter" idx="12"/>
          </p:nvPr>
        </p:nvSpPr>
        <p:spPr/>
        <p:txBody>
          <a:bodyPr/>
          <a:lstStyle/>
          <a:p>
            <a:fld id="{75278D88-3F7D-4BA1-9D80-A501CB5DB320}" type="slidenum">
              <a:rPr lang="en-GB" smtClean="0"/>
              <a:t>‹#›</a:t>
            </a:fld>
            <a:endParaRPr lang="en-GB"/>
          </a:p>
        </p:txBody>
      </p:sp>
    </p:spTree>
    <p:extLst>
      <p:ext uri="{BB962C8B-B14F-4D97-AF65-F5344CB8AC3E}">
        <p14:creationId xmlns:p14="http://schemas.microsoft.com/office/powerpoint/2010/main" val="66071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A72D-82C8-43E3-829D-474797C866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864D62-5C07-486E-9F5A-F438F6D24D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E32B71-9999-4E6C-A111-5DED26461C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89877A-FBD0-45C9-9346-E7BDB371D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FFB965-5B9F-483D-98BD-BE4C324C9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9AC0DE-E37C-44EE-961D-29053D7F05D8}"/>
              </a:ext>
            </a:extLst>
          </p:cNvPr>
          <p:cNvSpPr>
            <a:spLocks noGrp="1"/>
          </p:cNvSpPr>
          <p:nvPr>
            <p:ph type="dt" sz="half" idx="10"/>
          </p:nvPr>
        </p:nvSpPr>
        <p:spPr/>
        <p:txBody>
          <a:bodyPr/>
          <a:lstStyle/>
          <a:p>
            <a:fld id="{CE491B1C-E505-4DA3-BC01-9B49671EE6CF}" type="datetimeFigureOut">
              <a:rPr lang="en-GB" smtClean="0"/>
              <a:t>09/07/2021</a:t>
            </a:fld>
            <a:endParaRPr lang="en-GB"/>
          </a:p>
        </p:txBody>
      </p:sp>
      <p:sp>
        <p:nvSpPr>
          <p:cNvPr id="8" name="Footer Placeholder 7">
            <a:extLst>
              <a:ext uri="{FF2B5EF4-FFF2-40B4-BE49-F238E27FC236}">
                <a16:creationId xmlns:a16="http://schemas.microsoft.com/office/drawing/2014/main" id="{FAE3A170-4D94-4BBB-9D8F-1841D523F0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BC0AFA-0417-4F2E-8F97-082430491FFE}"/>
              </a:ext>
            </a:extLst>
          </p:cNvPr>
          <p:cNvSpPr>
            <a:spLocks noGrp="1"/>
          </p:cNvSpPr>
          <p:nvPr>
            <p:ph type="sldNum" sz="quarter" idx="12"/>
          </p:nvPr>
        </p:nvSpPr>
        <p:spPr/>
        <p:txBody>
          <a:bodyPr/>
          <a:lstStyle/>
          <a:p>
            <a:fld id="{75278D88-3F7D-4BA1-9D80-A501CB5DB320}" type="slidenum">
              <a:rPr lang="en-GB" smtClean="0"/>
              <a:t>‹#›</a:t>
            </a:fld>
            <a:endParaRPr lang="en-GB"/>
          </a:p>
        </p:txBody>
      </p:sp>
    </p:spTree>
    <p:extLst>
      <p:ext uri="{BB962C8B-B14F-4D97-AF65-F5344CB8AC3E}">
        <p14:creationId xmlns:p14="http://schemas.microsoft.com/office/powerpoint/2010/main" val="122234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9775-49D7-4D7F-9C79-42A45E599D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1164AA-2D87-4900-A1AA-012796CF4ED3}"/>
              </a:ext>
            </a:extLst>
          </p:cNvPr>
          <p:cNvSpPr>
            <a:spLocks noGrp="1"/>
          </p:cNvSpPr>
          <p:nvPr>
            <p:ph type="dt" sz="half" idx="10"/>
          </p:nvPr>
        </p:nvSpPr>
        <p:spPr/>
        <p:txBody>
          <a:bodyPr/>
          <a:lstStyle/>
          <a:p>
            <a:fld id="{CE491B1C-E505-4DA3-BC01-9B49671EE6CF}" type="datetimeFigureOut">
              <a:rPr lang="en-GB" smtClean="0"/>
              <a:t>09/07/2021</a:t>
            </a:fld>
            <a:endParaRPr lang="en-GB"/>
          </a:p>
        </p:txBody>
      </p:sp>
      <p:sp>
        <p:nvSpPr>
          <p:cNvPr id="4" name="Footer Placeholder 3">
            <a:extLst>
              <a:ext uri="{FF2B5EF4-FFF2-40B4-BE49-F238E27FC236}">
                <a16:creationId xmlns:a16="http://schemas.microsoft.com/office/drawing/2014/main" id="{A3DB5032-E017-4A6B-BB00-F2894E9576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C5D0436-2771-40F8-A447-C76DD029C406}"/>
              </a:ext>
            </a:extLst>
          </p:cNvPr>
          <p:cNvSpPr>
            <a:spLocks noGrp="1"/>
          </p:cNvSpPr>
          <p:nvPr>
            <p:ph type="sldNum" sz="quarter" idx="12"/>
          </p:nvPr>
        </p:nvSpPr>
        <p:spPr/>
        <p:txBody>
          <a:bodyPr/>
          <a:lstStyle/>
          <a:p>
            <a:fld id="{75278D88-3F7D-4BA1-9D80-A501CB5DB320}" type="slidenum">
              <a:rPr lang="en-GB" smtClean="0"/>
              <a:t>‹#›</a:t>
            </a:fld>
            <a:endParaRPr lang="en-GB"/>
          </a:p>
        </p:txBody>
      </p:sp>
    </p:spTree>
    <p:extLst>
      <p:ext uri="{BB962C8B-B14F-4D97-AF65-F5344CB8AC3E}">
        <p14:creationId xmlns:p14="http://schemas.microsoft.com/office/powerpoint/2010/main" val="170201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F3464E-8595-4CA8-B6FE-CD82EF545137}"/>
              </a:ext>
            </a:extLst>
          </p:cNvPr>
          <p:cNvSpPr>
            <a:spLocks noGrp="1"/>
          </p:cNvSpPr>
          <p:nvPr>
            <p:ph type="dt" sz="half" idx="10"/>
          </p:nvPr>
        </p:nvSpPr>
        <p:spPr/>
        <p:txBody>
          <a:bodyPr/>
          <a:lstStyle/>
          <a:p>
            <a:fld id="{CE491B1C-E505-4DA3-BC01-9B49671EE6CF}" type="datetimeFigureOut">
              <a:rPr lang="en-GB" smtClean="0"/>
              <a:t>09/07/2021</a:t>
            </a:fld>
            <a:endParaRPr lang="en-GB"/>
          </a:p>
        </p:txBody>
      </p:sp>
      <p:sp>
        <p:nvSpPr>
          <p:cNvPr id="3" name="Footer Placeholder 2">
            <a:extLst>
              <a:ext uri="{FF2B5EF4-FFF2-40B4-BE49-F238E27FC236}">
                <a16:creationId xmlns:a16="http://schemas.microsoft.com/office/drawing/2014/main" id="{4F73BB98-951F-4969-8A6B-2DBEDD22AA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0C7189-700B-43DB-8471-91B975E30EA7}"/>
              </a:ext>
            </a:extLst>
          </p:cNvPr>
          <p:cNvSpPr>
            <a:spLocks noGrp="1"/>
          </p:cNvSpPr>
          <p:nvPr>
            <p:ph type="sldNum" sz="quarter" idx="12"/>
          </p:nvPr>
        </p:nvSpPr>
        <p:spPr/>
        <p:txBody>
          <a:bodyPr/>
          <a:lstStyle/>
          <a:p>
            <a:fld id="{75278D88-3F7D-4BA1-9D80-A501CB5DB320}" type="slidenum">
              <a:rPr lang="en-GB" smtClean="0"/>
              <a:t>‹#›</a:t>
            </a:fld>
            <a:endParaRPr lang="en-GB"/>
          </a:p>
        </p:txBody>
      </p:sp>
    </p:spTree>
    <p:extLst>
      <p:ext uri="{BB962C8B-B14F-4D97-AF65-F5344CB8AC3E}">
        <p14:creationId xmlns:p14="http://schemas.microsoft.com/office/powerpoint/2010/main" val="305495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1051-8D69-40D9-BF1F-2352731E81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1383FC-3E5C-49BF-9349-E1D9EBD0FD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73D837-662B-431D-8456-C2C85CA19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15E9F-C001-439D-95AD-847D6CEA27B6}"/>
              </a:ext>
            </a:extLst>
          </p:cNvPr>
          <p:cNvSpPr>
            <a:spLocks noGrp="1"/>
          </p:cNvSpPr>
          <p:nvPr>
            <p:ph type="dt" sz="half" idx="10"/>
          </p:nvPr>
        </p:nvSpPr>
        <p:spPr/>
        <p:txBody>
          <a:bodyPr/>
          <a:lstStyle/>
          <a:p>
            <a:fld id="{CE491B1C-E505-4DA3-BC01-9B49671EE6CF}" type="datetimeFigureOut">
              <a:rPr lang="en-GB" smtClean="0"/>
              <a:t>09/07/2021</a:t>
            </a:fld>
            <a:endParaRPr lang="en-GB"/>
          </a:p>
        </p:txBody>
      </p:sp>
      <p:sp>
        <p:nvSpPr>
          <p:cNvPr id="6" name="Footer Placeholder 5">
            <a:extLst>
              <a:ext uri="{FF2B5EF4-FFF2-40B4-BE49-F238E27FC236}">
                <a16:creationId xmlns:a16="http://schemas.microsoft.com/office/drawing/2014/main" id="{7FD5F93C-39B7-435A-8360-2F12D4FABD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D53C06-16C8-417E-914A-D6BA6C88C48A}"/>
              </a:ext>
            </a:extLst>
          </p:cNvPr>
          <p:cNvSpPr>
            <a:spLocks noGrp="1"/>
          </p:cNvSpPr>
          <p:nvPr>
            <p:ph type="sldNum" sz="quarter" idx="12"/>
          </p:nvPr>
        </p:nvSpPr>
        <p:spPr/>
        <p:txBody>
          <a:bodyPr/>
          <a:lstStyle/>
          <a:p>
            <a:fld id="{75278D88-3F7D-4BA1-9D80-A501CB5DB320}" type="slidenum">
              <a:rPr lang="en-GB" smtClean="0"/>
              <a:t>‹#›</a:t>
            </a:fld>
            <a:endParaRPr lang="en-GB"/>
          </a:p>
        </p:txBody>
      </p:sp>
    </p:spTree>
    <p:extLst>
      <p:ext uri="{BB962C8B-B14F-4D97-AF65-F5344CB8AC3E}">
        <p14:creationId xmlns:p14="http://schemas.microsoft.com/office/powerpoint/2010/main" val="335973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B5DD-D9C1-4AAD-82D4-4E33ADD49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6EA03E-4781-47ED-A0DB-E76F57AD66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EE3AE2-A49A-4BE1-A23B-3BE907AA3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23720-BF2A-483B-8E8D-28D22B10BAF1}"/>
              </a:ext>
            </a:extLst>
          </p:cNvPr>
          <p:cNvSpPr>
            <a:spLocks noGrp="1"/>
          </p:cNvSpPr>
          <p:nvPr>
            <p:ph type="dt" sz="half" idx="10"/>
          </p:nvPr>
        </p:nvSpPr>
        <p:spPr/>
        <p:txBody>
          <a:bodyPr/>
          <a:lstStyle/>
          <a:p>
            <a:fld id="{CE491B1C-E505-4DA3-BC01-9B49671EE6CF}" type="datetimeFigureOut">
              <a:rPr lang="en-GB" smtClean="0"/>
              <a:t>09/07/2021</a:t>
            </a:fld>
            <a:endParaRPr lang="en-GB"/>
          </a:p>
        </p:txBody>
      </p:sp>
      <p:sp>
        <p:nvSpPr>
          <p:cNvPr id="6" name="Footer Placeholder 5">
            <a:extLst>
              <a:ext uri="{FF2B5EF4-FFF2-40B4-BE49-F238E27FC236}">
                <a16:creationId xmlns:a16="http://schemas.microsoft.com/office/drawing/2014/main" id="{92E5945A-1339-423B-BC33-2E0D29562C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182C4B-7DD5-460B-8E2A-2BE0AB1786A1}"/>
              </a:ext>
            </a:extLst>
          </p:cNvPr>
          <p:cNvSpPr>
            <a:spLocks noGrp="1"/>
          </p:cNvSpPr>
          <p:nvPr>
            <p:ph type="sldNum" sz="quarter" idx="12"/>
          </p:nvPr>
        </p:nvSpPr>
        <p:spPr/>
        <p:txBody>
          <a:bodyPr/>
          <a:lstStyle/>
          <a:p>
            <a:fld id="{75278D88-3F7D-4BA1-9D80-A501CB5DB320}" type="slidenum">
              <a:rPr lang="en-GB" smtClean="0"/>
              <a:t>‹#›</a:t>
            </a:fld>
            <a:endParaRPr lang="en-GB"/>
          </a:p>
        </p:txBody>
      </p:sp>
    </p:spTree>
    <p:extLst>
      <p:ext uri="{BB962C8B-B14F-4D97-AF65-F5344CB8AC3E}">
        <p14:creationId xmlns:p14="http://schemas.microsoft.com/office/powerpoint/2010/main" val="2008455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2346A-3478-4833-AB7F-68A098A237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D3F00C-ED66-4FAC-8F1E-6BCD72DF64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FF32B2-473C-46B7-BEF0-CAEDDF73D9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91B1C-E505-4DA3-BC01-9B49671EE6CF}" type="datetimeFigureOut">
              <a:rPr lang="en-GB" smtClean="0"/>
              <a:t>09/07/2021</a:t>
            </a:fld>
            <a:endParaRPr lang="en-GB"/>
          </a:p>
        </p:txBody>
      </p:sp>
      <p:sp>
        <p:nvSpPr>
          <p:cNvPr id="5" name="Footer Placeholder 4">
            <a:extLst>
              <a:ext uri="{FF2B5EF4-FFF2-40B4-BE49-F238E27FC236}">
                <a16:creationId xmlns:a16="http://schemas.microsoft.com/office/drawing/2014/main" id="{74C3231B-9E4A-4131-8F09-C06C12C91F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E93F36-840C-4D6F-9FBD-1F39069ED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78D88-3F7D-4BA1-9D80-A501CB5DB320}" type="slidenum">
              <a:rPr lang="en-GB" smtClean="0"/>
              <a:t>‹#›</a:t>
            </a:fld>
            <a:endParaRPr lang="en-GB"/>
          </a:p>
        </p:txBody>
      </p:sp>
    </p:spTree>
    <p:extLst>
      <p:ext uri="{BB962C8B-B14F-4D97-AF65-F5344CB8AC3E}">
        <p14:creationId xmlns:p14="http://schemas.microsoft.com/office/powerpoint/2010/main" val="3767167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95C6C04-ED1E-48C5-BD46-37449D624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39482"/>
            <a:ext cx="12192001" cy="26185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EB5C42-16E8-4702-BDF2-06A9B493C687}"/>
              </a:ext>
            </a:extLst>
          </p:cNvPr>
          <p:cNvSpPr>
            <a:spLocks noGrp="1"/>
          </p:cNvSpPr>
          <p:nvPr>
            <p:ph type="ctrTitle"/>
          </p:nvPr>
        </p:nvSpPr>
        <p:spPr>
          <a:xfrm>
            <a:off x="650449" y="4559523"/>
            <a:ext cx="10901471" cy="1236440"/>
          </a:xfrm>
          <a:noFill/>
        </p:spPr>
        <p:txBody>
          <a:bodyPr>
            <a:normAutofit/>
          </a:bodyPr>
          <a:lstStyle/>
          <a:p>
            <a:r>
              <a:rPr lang="en-GB" sz="6600">
                <a:solidFill>
                  <a:schemeClr val="bg1"/>
                </a:solidFill>
              </a:rPr>
              <a:t>Healthy Eating Workshop</a:t>
            </a:r>
          </a:p>
        </p:txBody>
      </p:sp>
      <p:sp>
        <p:nvSpPr>
          <p:cNvPr id="3" name="Subtitle 2">
            <a:extLst>
              <a:ext uri="{FF2B5EF4-FFF2-40B4-BE49-F238E27FC236}">
                <a16:creationId xmlns:a16="http://schemas.microsoft.com/office/drawing/2014/main" id="{8B777DE6-1B3F-4186-8D97-58E2DFD28C97}"/>
              </a:ext>
            </a:extLst>
          </p:cNvPr>
          <p:cNvSpPr>
            <a:spLocks noGrp="1"/>
          </p:cNvSpPr>
          <p:nvPr>
            <p:ph type="subTitle" idx="1"/>
          </p:nvPr>
        </p:nvSpPr>
        <p:spPr>
          <a:xfrm>
            <a:off x="650449" y="5795963"/>
            <a:ext cx="10901471" cy="560388"/>
          </a:xfrm>
          <a:noFill/>
        </p:spPr>
        <p:txBody>
          <a:bodyPr>
            <a:normAutofit/>
          </a:bodyPr>
          <a:lstStyle/>
          <a:p>
            <a:r>
              <a:rPr lang="en-GB" sz="2800">
                <a:solidFill>
                  <a:schemeClr val="accent1">
                    <a:lumMod val="20000"/>
                    <a:lumOff val="80000"/>
                  </a:schemeClr>
                </a:solidFill>
              </a:rPr>
              <a:t>BACE holidays</a:t>
            </a:r>
          </a:p>
        </p:txBody>
      </p:sp>
      <p:pic>
        <p:nvPicPr>
          <p:cNvPr id="5" name="Picture 4" descr="Logo&#10;&#10;Description automatically generated">
            <a:extLst>
              <a:ext uri="{FF2B5EF4-FFF2-40B4-BE49-F238E27FC236}">
                <a16:creationId xmlns:a16="http://schemas.microsoft.com/office/drawing/2014/main" id="{F26B5D57-1C56-4438-8ABE-73C58288CB3D}"/>
              </a:ext>
            </a:extLst>
          </p:cNvPr>
          <p:cNvPicPr>
            <a:picLocks noChangeAspect="1"/>
          </p:cNvPicPr>
          <p:nvPr/>
        </p:nvPicPr>
        <p:blipFill rotWithShape="1">
          <a:blip r:embed="rId2">
            <a:extLst>
              <a:ext uri="{28A0092B-C50C-407E-A947-70E740481C1C}">
                <a14:useLocalDpi xmlns:a14="http://schemas.microsoft.com/office/drawing/2010/main" val="0"/>
              </a:ext>
            </a:extLst>
          </a:blip>
          <a:srcRect t="5012" b="10691"/>
          <a:stretch/>
        </p:blipFill>
        <p:spPr>
          <a:xfrm>
            <a:off x="20" y="1"/>
            <a:ext cx="12191979" cy="4239482"/>
          </a:xfrm>
          <a:prstGeom prst="rect">
            <a:avLst/>
          </a:prstGeom>
        </p:spPr>
      </p:pic>
    </p:spTree>
    <p:extLst>
      <p:ext uri="{BB962C8B-B14F-4D97-AF65-F5344CB8AC3E}">
        <p14:creationId xmlns:p14="http://schemas.microsoft.com/office/powerpoint/2010/main" val="215296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4A3E45-B4BD-4076-92FF-C64403F3318C}"/>
              </a:ext>
            </a:extLst>
          </p:cNvPr>
          <p:cNvSpPr/>
          <p:nvPr/>
        </p:nvSpPr>
        <p:spPr>
          <a:xfrm>
            <a:off x="353144" y="406128"/>
            <a:ext cx="2084225"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Dinner</a:t>
            </a:r>
          </a:p>
        </p:txBody>
      </p:sp>
      <p:pic>
        <p:nvPicPr>
          <p:cNvPr id="4" name="Picture 3">
            <a:extLst>
              <a:ext uri="{FF2B5EF4-FFF2-40B4-BE49-F238E27FC236}">
                <a16:creationId xmlns:a16="http://schemas.microsoft.com/office/drawing/2014/main" id="{29470E96-ABF2-4282-AD77-5B2AB5D0A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206" y="1760394"/>
            <a:ext cx="2334432" cy="2334432"/>
          </a:xfrm>
          <a:prstGeom prst="rect">
            <a:avLst/>
          </a:prstGeom>
        </p:spPr>
      </p:pic>
      <p:pic>
        <p:nvPicPr>
          <p:cNvPr id="6" name="Picture 5" descr="A plate of food&#10;&#10;Description automatically generated">
            <a:extLst>
              <a:ext uri="{FF2B5EF4-FFF2-40B4-BE49-F238E27FC236}">
                <a16:creationId xmlns:a16="http://schemas.microsoft.com/office/drawing/2014/main" id="{B1D65FE7-6A7E-4692-B97E-D1F679BD2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420" y="1760394"/>
            <a:ext cx="4042254" cy="2334432"/>
          </a:xfrm>
          <a:prstGeom prst="rect">
            <a:avLst/>
          </a:prstGeom>
        </p:spPr>
      </p:pic>
      <p:pic>
        <p:nvPicPr>
          <p:cNvPr id="8" name="Picture 7" descr="A picture containing cake, table, food, plate&#10;&#10;Description automatically generated">
            <a:extLst>
              <a:ext uri="{FF2B5EF4-FFF2-40B4-BE49-F238E27FC236}">
                <a16:creationId xmlns:a16="http://schemas.microsoft.com/office/drawing/2014/main" id="{7FFB39F2-F7C9-4E54-9A3C-9961A4B9C2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472" y="4525762"/>
            <a:ext cx="2080150" cy="2043850"/>
          </a:xfrm>
          <a:prstGeom prst="rect">
            <a:avLst/>
          </a:prstGeom>
        </p:spPr>
      </p:pic>
    </p:spTree>
    <p:extLst>
      <p:ext uri="{BB962C8B-B14F-4D97-AF65-F5344CB8AC3E}">
        <p14:creationId xmlns:p14="http://schemas.microsoft.com/office/powerpoint/2010/main" val="928180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47E72-772F-40C9-911A-29CF2EEE8EC3}"/>
              </a:ext>
            </a:extLst>
          </p:cNvPr>
          <p:cNvSpPr/>
          <p:nvPr/>
        </p:nvSpPr>
        <p:spPr>
          <a:xfrm>
            <a:off x="267319" y="350337"/>
            <a:ext cx="1805302"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Snack</a:t>
            </a:r>
          </a:p>
        </p:txBody>
      </p:sp>
      <p:pic>
        <p:nvPicPr>
          <p:cNvPr id="4" name="Picture 3" descr="A picture containing text&#10;&#10;Description automatically generated">
            <a:extLst>
              <a:ext uri="{FF2B5EF4-FFF2-40B4-BE49-F238E27FC236}">
                <a16:creationId xmlns:a16="http://schemas.microsoft.com/office/drawing/2014/main" id="{570C0722-04DE-4733-9367-746B9F643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19" y="1159413"/>
            <a:ext cx="3964231" cy="3964231"/>
          </a:xfrm>
          <a:prstGeom prst="rect">
            <a:avLst/>
          </a:prstGeom>
        </p:spPr>
      </p:pic>
    </p:spTree>
    <p:extLst>
      <p:ext uri="{BB962C8B-B14F-4D97-AF65-F5344CB8AC3E}">
        <p14:creationId xmlns:p14="http://schemas.microsoft.com/office/powerpoint/2010/main" val="2012797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EA7C3E4-F2FE-4198-834E-FF982BF3F9A8}"/>
              </a:ext>
            </a:extLst>
          </p:cNvPr>
          <p:cNvSpPr/>
          <p:nvPr/>
        </p:nvSpPr>
        <p:spPr>
          <a:xfrm>
            <a:off x="838201" y="345810"/>
            <a:ext cx="5120561"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0" kern="1200" cap="none" spc="0" dirty="0">
                <a:ln w="0"/>
                <a:solidFill>
                  <a:srgbClr val="0070C0"/>
                </a:solidFill>
                <a:effectLst>
                  <a:outerShdw blurRad="38100" dist="25400" dir="5400000" algn="ctr" rotWithShape="0">
                    <a:srgbClr val="6E747A">
                      <a:alpha val="43000"/>
                    </a:srgbClr>
                  </a:outerShdw>
                </a:effectLst>
                <a:latin typeface="+mj-lt"/>
                <a:ea typeface="+mj-ea"/>
                <a:cs typeface="+mj-cs"/>
              </a:rPr>
              <a:t>Fluids</a:t>
            </a:r>
          </a:p>
        </p:txBody>
      </p:sp>
      <p:sp>
        <p:nvSpPr>
          <p:cNvPr id="3" name="Rectangle 2">
            <a:extLst>
              <a:ext uri="{FF2B5EF4-FFF2-40B4-BE49-F238E27FC236}">
                <a16:creationId xmlns:a16="http://schemas.microsoft.com/office/drawing/2014/main" id="{C00C6E73-609F-4014-866A-F0C898B24B9C}"/>
              </a:ext>
            </a:extLst>
          </p:cNvPr>
          <p:cNvSpPr/>
          <p:nvPr/>
        </p:nvSpPr>
        <p:spPr>
          <a:xfrm>
            <a:off x="838201" y="1825625"/>
            <a:ext cx="5092194" cy="4351338"/>
          </a:xfrm>
          <a:prstGeom prst="rect">
            <a:avLst/>
          </a:prstGeom>
        </p:spPr>
        <p:txBody>
          <a:bodyPr vert="horz" lIns="91440" tIns="45720" rIns="91440" bIns="45720" rtlCol="0">
            <a:normAutofit/>
          </a:bodyPr>
          <a:lstStyle/>
          <a:p>
            <a:pPr indent="-228600">
              <a:lnSpc>
                <a:spcPct val="90000"/>
              </a:lnSpc>
              <a:spcAft>
                <a:spcPts val="1000"/>
              </a:spcAft>
              <a:buFont typeface="Arial" panose="020B0604020202020204" pitchFamily="34" charset="0"/>
              <a:buChar char="•"/>
            </a:pPr>
            <a:r>
              <a:rPr lang="en-US" b="1" dirty="0">
                <a:solidFill>
                  <a:schemeClr val="accent6"/>
                </a:solidFill>
              </a:rPr>
              <a:t>Regularly</a:t>
            </a:r>
            <a:r>
              <a:rPr lang="en-US" dirty="0"/>
              <a:t>-water, unsweetened Milk (from animal source) or fortified plant-based milks such as oat milk. </a:t>
            </a:r>
          </a:p>
          <a:p>
            <a:pPr indent="-228600">
              <a:lnSpc>
                <a:spcPct val="90000"/>
              </a:lnSpc>
              <a:spcAft>
                <a:spcPts val="1000"/>
              </a:spcAft>
              <a:buFont typeface="Arial" panose="020B0604020202020204" pitchFamily="34" charset="0"/>
              <a:buChar char="•"/>
            </a:pPr>
            <a:r>
              <a:rPr lang="en-US" b="1" dirty="0">
                <a:solidFill>
                  <a:srgbClr val="FFC000"/>
                </a:solidFill>
              </a:rPr>
              <a:t>Occasionally</a:t>
            </a:r>
            <a:r>
              <a:rPr lang="en-US" dirty="0"/>
              <a:t>- heavily diluted juice or no-added sugar squash, unsweetened decaffeinated tea, and coffee.</a:t>
            </a:r>
          </a:p>
          <a:p>
            <a:pPr indent="-228600">
              <a:lnSpc>
                <a:spcPct val="90000"/>
              </a:lnSpc>
              <a:spcAft>
                <a:spcPts val="1000"/>
              </a:spcAft>
              <a:buFont typeface="Arial" panose="020B0604020202020204" pitchFamily="34" charset="0"/>
              <a:buChar char="•"/>
            </a:pPr>
            <a:r>
              <a:rPr lang="en-US" b="1" dirty="0">
                <a:solidFill>
                  <a:srgbClr val="FF0000"/>
                </a:solidFill>
              </a:rPr>
              <a:t>Avoid</a:t>
            </a:r>
            <a:r>
              <a:rPr lang="en-US" dirty="0"/>
              <a:t>- sugary drinks like sports, fizzy and energy drinks. Also, avoid diet drinks. </a:t>
            </a:r>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5DF28E4-9540-4B16-B714-C4390A315E32}"/>
              </a:ext>
            </a:extLst>
          </p:cNvPr>
          <p:cNvPicPr>
            <a:picLocks noChangeAspect="1"/>
          </p:cNvPicPr>
          <p:nvPr/>
        </p:nvPicPr>
        <p:blipFill rotWithShape="1">
          <a:blip r:embed="rId2">
            <a:extLst>
              <a:ext uri="{28A0092B-C50C-407E-A947-70E740481C1C}">
                <a14:useLocalDpi xmlns:a14="http://schemas.microsoft.com/office/drawing/2010/main" val="0"/>
              </a:ext>
            </a:extLst>
          </a:blip>
          <a:srcRect t="7709" r="2" b="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a:extLst>
              <a:ext uri="{FF2B5EF4-FFF2-40B4-BE49-F238E27FC236}">
                <a16:creationId xmlns:a16="http://schemas.microsoft.com/office/drawing/2014/main" id="{D19FA961-EDC4-4947-BB69-57A833A87A69}"/>
              </a:ext>
            </a:extLst>
          </p:cNvPr>
          <p:cNvPicPr>
            <a:picLocks noChangeAspect="1"/>
          </p:cNvPicPr>
          <p:nvPr/>
        </p:nvPicPr>
        <p:blipFill rotWithShape="1">
          <a:blip r:embed="rId3">
            <a:extLst>
              <a:ext uri="{28A0092B-C50C-407E-A947-70E740481C1C}">
                <a14:useLocalDpi xmlns:a14="http://schemas.microsoft.com/office/drawing/2010/main" val="0"/>
              </a:ext>
            </a:extLst>
          </a:blip>
          <a:srcRect t="8358" r="1" b="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13246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2964D9F-965D-44FA-A6A8-FBE000DB2115}"/>
              </a:ext>
            </a:extLst>
          </p:cNvPr>
          <p:cNvSpPr/>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ln w="0"/>
                <a:solidFill>
                  <a:srgbClr val="FFFFFF"/>
                </a:solidFill>
                <a:effectLst>
                  <a:outerShdw blurRad="38100" dist="25400" dir="5400000" algn="ctr" rotWithShape="0">
                    <a:srgbClr val="6E747A">
                      <a:alpha val="43000"/>
                    </a:srgbClr>
                  </a:outerShdw>
                </a:effectLst>
                <a:latin typeface="+mj-lt"/>
                <a:ea typeface="+mj-ea"/>
                <a:cs typeface="+mj-cs"/>
              </a:rPr>
              <a:t>Top tips</a:t>
            </a:r>
            <a:endParaRPr lang="en-US" sz="4400" b="0" kern="1200" cap="none" spc="0">
              <a:ln w="0"/>
              <a:solidFill>
                <a:srgbClr val="FFFFFF"/>
              </a:solidFill>
              <a:effectLst>
                <a:outerShdw blurRad="38100" dist="25400" dir="5400000" algn="ctr" rotWithShape="0">
                  <a:srgbClr val="6E747A">
                    <a:alpha val="43000"/>
                  </a:srgbClr>
                </a:outerShdw>
              </a:effectLst>
              <a:latin typeface="+mj-lt"/>
              <a:ea typeface="+mj-ea"/>
              <a:cs typeface="+mj-cs"/>
            </a:endParaRPr>
          </a:p>
        </p:txBody>
      </p:sp>
      <p:sp>
        <p:nvSpPr>
          <p:cNvPr id="2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ctangle 2">
            <a:extLst>
              <a:ext uri="{FF2B5EF4-FFF2-40B4-BE49-F238E27FC236}">
                <a16:creationId xmlns:a16="http://schemas.microsoft.com/office/drawing/2014/main" id="{C3B5FBF7-D205-4A44-9582-5A9C8675C607}"/>
              </a:ext>
            </a:extLst>
          </p:cNvPr>
          <p:cNvSpPr/>
          <p:nvPr/>
        </p:nvSpPr>
        <p:spPr>
          <a:xfrm>
            <a:off x="4447308" y="591344"/>
            <a:ext cx="6906491" cy="5585619"/>
          </a:xfrm>
          <a:prstGeom prst="rect">
            <a:avLst/>
          </a:prstGeom>
        </p:spPr>
        <p:txBody>
          <a:bodyPr vert="horz" lIns="91440" tIns="45720" rIns="91440" bIns="45720" rtlCol="0" anchor="ctr">
            <a:normAutofit/>
          </a:bodyPr>
          <a:lstStyle/>
          <a:p>
            <a:pPr marL="114300" lvl="0">
              <a:lnSpc>
                <a:spcPct val="90000"/>
              </a:lnSpc>
              <a:spcAft>
                <a:spcPts val="1000"/>
              </a:spcAft>
              <a:tabLst>
                <a:tab pos="3181350" algn="l"/>
              </a:tabLst>
            </a:pPr>
            <a:endParaRPr lang="en-US" sz="1700" dirty="0"/>
          </a:p>
          <a:p>
            <a:pPr marL="114300" lvl="0">
              <a:lnSpc>
                <a:spcPct val="90000"/>
              </a:lnSpc>
              <a:spcAft>
                <a:spcPts val="1000"/>
              </a:spcAft>
              <a:tabLst>
                <a:tab pos="3181350" algn="l"/>
              </a:tabLst>
            </a:pPr>
            <a:r>
              <a:rPr lang="en-US" sz="1700" dirty="0"/>
              <a:t>Try buying frozen and tinned fruits and vegetables as they are much more affordable than fresh varieties and can be kept for longer. </a:t>
            </a:r>
          </a:p>
          <a:p>
            <a:pPr marL="114300" lvl="0">
              <a:lnSpc>
                <a:spcPct val="90000"/>
              </a:lnSpc>
              <a:spcAft>
                <a:spcPts val="1000"/>
              </a:spcAft>
              <a:tabLst>
                <a:tab pos="3181350" algn="l"/>
              </a:tabLst>
            </a:pPr>
            <a:endParaRPr lang="en-US" sz="1700" dirty="0"/>
          </a:p>
          <a:p>
            <a:pPr marL="114300" lvl="0">
              <a:lnSpc>
                <a:spcPct val="90000"/>
              </a:lnSpc>
              <a:spcAft>
                <a:spcPts val="1000"/>
              </a:spcAft>
              <a:tabLst>
                <a:tab pos="3181350" algn="l"/>
              </a:tabLst>
            </a:pPr>
            <a:r>
              <a:rPr lang="en-US" sz="1700" dirty="0"/>
              <a:t>Foods that we often rely on to fill us up are often high in calories but are </a:t>
            </a:r>
            <a:r>
              <a:rPr lang="en-US" sz="1700" u="sng" dirty="0">
                <a:solidFill>
                  <a:schemeClr val="accent2">
                    <a:lumMod val="75000"/>
                  </a:schemeClr>
                </a:solidFill>
              </a:rPr>
              <a:t>‘empty calories</a:t>
            </a:r>
            <a:r>
              <a:rPr lang="en-US" sz="1700" dirty="0"/>
              <a:t>. Instead to feel fuller, add more fiber to meals by adding high in fiber foods such as </a:t>
            </a:r>
            <a:r>
              <a:rPr lang="en-US" sz="1700" u="sng" dirty="0">
                <a:solidFill>
                  <a:schemeClr val="accent2">
                    <a:lumMod val="75000"/>
                  </a:schemeClr>
                </a:solidFill>
              </a:rPr>
              <a:t>lentils</a:t>
            </a:r>
            <a:r>
              <a:rPr lang="en-US" sz="1700" dirty="0"/>
              <a:t>, </a:t>
            </a:r>
            <a:r>
              <a:rPr lang="en-US" sz="1700" u="sng" dirty="0">
                <a:solidFill>
                  <a:schemeClr val="accent2">
                    <a:lumMod val="75000"/>
                  </a:schemeClr>
                </a:solidFill>
              </a:rPr>
              <a:t>beans</a:t>
            </a:r>
            <a:r>
              <a:rPr lang="en-US" sz="1700" dirty="0"/>
              <a:t> and </a:t>
            </a:r>
            <a:r>
              <a:rPr lang="en-US" sz="1700" u="sng" dirty="0">
                <a:solidFill>
                  <a:schemeClr val="accent2">
                    <a:lumMod val="75000"/>
                  </a:schemeClr>
                </a:solidFill>
              </a:rPr>
              <a:t>vegetables</a:t>
            </a:r>
            <a:r>
              <a:rPr lang="en-US" sz="1700" dirty="0"/>
              <a:t>. The tinned &amp; frozen versions of these foods are very cheap.</a:t>
            </a:r>
          </a:p>
          <a:p>
            <a:pPr>
              <a:lnSpc>
                <a:spcPct val="90000"/>
              </a:lnSpc>
              <a:spcAft>
                <a:spcPts val="1000"/>
              </a:spcAft>
              <a:tabLst>
                <a:tab pos="3181350" algn="l"/>
              </a:tabLst>
            </a:pPr>
            <a:r>
              <a:rPr lang="en-US" sz="1700" dirty="0"/>
              <a:t> </a:t>
            </a:r>
          </a:p>
          <a:p>
            <a:pPr marL="114300" lvl="0">
              <a:lnSpc>
                <a:spcPct val="90000"/>
              </a:lnSpc>
              <a:spcAft>
                <a:spcPts val="1000"/>
              </a:spcAft>
              <a:tabLst>
                <a:tab pos="3181350" algn="l"/>
              </a:tabLst>
            </a:pPr>
            <a:r>
              <a:rPr lang="en-US" sz="1700" dirty="0"/>
              <a:t>Offering a portion of fruit and vegetable at breakfast and as a snack helps to reach the 5 a day minimum target. </a:t>
            </a:r>
          </a:p>
          <a:p>
            <a:pPr>
              <a:lnSpc>
                <a:spcPct val="90000"/>
              </a:lnSpc>
              <a:spcAft>
                <a:spcPts val="1000"/>
              </a:spcAft>
              <a:tabLst>
                <a:tab pos="3181350" algn="l"/>
              </a:tabLst>
            </a:pPr>
            <a:r>
              <a:rPr lang="en-US" sz="1700" dirty="0"/>
              <a:t> </a:t>
            </a:r>
          </a:p>
          <a:p>
            <a:pPr marL="114300" lvl="0">
              <a:lnSpc>
                <a:spcPct val="90000"/>
              </a:lnSpc>
              <a:spcAft>
                <a:spcPts val="1000"/>
              </a:spcAft>
              <a:tabLst>
                <a:tab pos="3181350" algn="l"/>
              </a:tabLst>
            </a:pPr>
            <a:r>
              <a:rPr lang="en-US" sz="1700" dirty="0"/>
              <a:t>Choose normally expensive foods such as meat and poultry when reduced and freeze in portions. </a:t>
            </a:r>
          </a:p>
          <a:p>
            <a:pPr>
              <a:lnSpc>
                <a:spcPct val="90000"/>
              </a:lnSpc>
              <a:spcAft>
                <a:spcPts val="1000"/>
              </a:spcAft>
              <a:tabLst>
                <a:tab pos="3181350" algn="l"/>
              </a:tabLst>
            </a:pPr>
            <a:r>
              <a:rPr lang="en-US" sz="1700" dirty="0"/>
              <a:t> </a:t>
            </a:r>
          </a:p>
          <a:p>
            <a:pPr lvl="0">
              <a:lnSpc>
                <a:spcPct val="90000"/>
              </a:lnSpc>
              <a:spcAft>
                <a:spcPts val="1000"/>
              </a:spcAft>
              <a:tabLst>
                <a:tab pos="3181350" algn="l"/>
              </a:tabLst>
            </a:pPr>
            <a:endParaRPr lang="en-US" sz="1700" dirty="0"/>
          </a:p>
        </p:txBody>
      </p:sp>
    </p:spTree>
    <p:extLst>
      <p:ext uri="{BB962C8B-B14F-4D97-AF65-F5344CB8AC3E}">
        <p14:creationId xmlns:p14="http://schemas.microsoft.com/office/powerpoint/2010/main" val="2250433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365E23-7CAF-491F-ACF0-595E73A7E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2090706"/>
            <a:ext cx="2560320" cy="2670441"/>
          </a:xfrm>
          <a:prstGeom prst="rect">
            <a:avLst/>
          </a:prstGeom>
        </p:spPr>
      </p:pic>
      <p:cxnSp>
        <p:nvCxnSpPr>
          <p:cNvPr id="27" name="Straight Connector 26">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D311673-B154-47AF-B444-1E3C27B3F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631" y="2145767"/>
            <a:ext cx="2560320" cy="2560320"/>
          </a:xfrm>
          <a:prstGeom prst="rect">
            <a:avLst/>
          </a:prstGeom>
        </p:spPr>
      </p:pic>
      <p:cxnSp>
        <p:nvCxnSpPr>
          <p:cNvPr id="29" name="Straight Connector 28">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9497627-468A-4EA3-B508-CAD382DE1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726" y="2574621"/>
            <a:ext cx="2560320" cy="1702612"/>
          </a:xfrm>
          <a:prstGeom prst="rect">
            <a:avLst/>
          </a:prstGeom>
        </p:spPr>
      </p:pic>
      <p:cxnSp>
        <p:nvCxnSpPr>
          <p:cNvPr id="31" name="Straight Connector 30">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4E9853A-522A-454D-930A-DCB0803E4D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662" y="2608804"/>
            <a:ext cx="2560320" cy="1634246"/>
          </a:xfrm>
          <a:prstGeom prst="rect">
            <a:avLst/>
          </a:prstGeom>
        </p:spPr>
      </p:pic>
    </p:spTree>
    <p:extLst>
      <p:ext uri="{BB962C8B-B14F-4D97-AF65-F5344CB8AC3E}">
        <p14:creationId xmlns:p14="http://schemas.microsoft.com/office/powerpoint/2010/main" val="2647769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6EF2D-CE0F-4CAE-82DD-FD1BE12C7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1693380"/>
            <a:ext cx="2560320" cy="3465094"/>
          </a:xfrm>
          <a:prstGeom prst="rect">
            <a:avLst/>
          </a:prstGeom>
        </p:spPr>
      </p:pic>
      <p:cxnSp>
        <p:nvCxnSpPr>
          <p:cNvPr id="14" name="Straight Connector 13">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BBB0E06-7D7F-44CD-8B55-6B952B27B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631" y="2145767"/>
            <a:ext cx="2560320" cy="2560320"/>
          </a:xfrm>
          <a:prstGeom prst="rect">
            <a:avLst/>
          </a:prstGeom>
        </p:spPr>
      </p:pic>
      <p:cxnSp>
        <p:nvCxnSpPr>
          <p:cNvPr id="16" name="Straight Connector 15">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food, snack food, butter&#10;&#10;Description automatically generated">
            <a:extLst>
              <a:ext uri="{FF2B5EF4-FFF2-40B4-BE49-F238E27FC236}">
                <a16:creationId xmlns:a16="http://schemas.microsoft.com/office/drawing/2014/main" id="{3E1FD28F-D312-4B62-AF49-252EF6F14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726" y="2594483"/>
            <a:ext cx="2560320" cy="1662888"/>
          </a:xfrm>
          <a:prstGeom prst="rect">
            <a:avLst/>
          </a:prstGeom>
        </p:spPr>
      </p:pic>
      <p:cxnSp>
        <p:nvCxnSpPr>
          <p:cNvPr id="18" name="Straight Connector 17">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1D4996E-937A-4398-A3EE-0942AA22FF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662" y="2729767"/>
            <a:ext cx="2560320" cy="1392319"/>
          </a:xfrm>
          <a:prstGeom prst="rect">
            <a:avLst/>
          </a:prstGeom>
        </p:spPr>
      </p:pic>
    </p:spTree>
    <p:extLst>
      <p:ext uri="{BB962C8B-B14F-4D97-AF65-F5344CB8AC3E}">
        <p14:creationId xmlns:p14="http://schemas.microsoft.com/office/powerpoint/2010/main" val="2063195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3D8C0B83-47FF-4322-B2E3-DDDFCAA7A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1665707"/>
            <a:ext cx="2560320" cy="3520440"/>
          </a:xfrm>
          <a:prstGeom prst="rect">
            <a:avLst/>
          </a:prstGeom>
        </p:spPr>
      </p:pic>
      <p:cxnSp>
        <p:nvCxnSpPr>
          <p:cNvPr id="14" name="Straight Connector 13">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food, indoor, dessert&#10;&#10;Description automatically generated">
            <a:extLst>
              <a:ext uri="{FF2B5EF4-FFF2-40B4-BE49-F238E27FC236}">
                <a16:creationId xmlns:a16="http://schemas.microsoft.com/office/drawing/2014/main" id="{975C7F18-8D7F-4635-851B-F39C34435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631" y="1940027"/>
            <a:ext cx="2560320" cy="2971800"/>
          </a:xfrm>
          <a:prstGeom prst="rect">
            <a:avLst/>
          </a:prstGeom>
        </p:spPr>
      </p:pic>
      <p:cxnSp>
        <p:nvCxnSpPr>
          <p:cNvPr id="16" name="Straight Connector 15">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icon&#10;&#10;Description automatically generated">
            <a:extLst>
              <a:ext uri="{FF2B5EF4-FFF2-40B4-BE49-F238E27FC236}">
                <a16:creationId xmlns:a16="http://schemas.microsoft.com/office/drawing/2014/main" id="{D263D8F5-12EE-4BB7-8A16-E7B5E95D3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726" y="2145767"/>
            <a:ext cx="2560320" cy="2560320"/>
          </a:xfrm>
          <a:prstGeom prst="rect">
            <a:avLst/>
          </a:prstGeom>
        </p:spPr>
      </p:pic>
      <p:cxnSp>
        <p:nvCxnSpPr>
          <p:cNvPr id="18" name="Straight Connector 17">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Picture 8" descr="A group of brown eggs&#10;&#10;Description automatically generated">
            <a:extLst>
              <a:ext uri="{FF2B5EF4-FFF2-40B4-BE49-F238E27FC236}">
                <a16:creationId xmlns:a16="http://schemas.microsoft.com/office/drawing/2014/main" id="{8FD894FC-1BE9-4367-A6D7-51B24EDC5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662" y="2618059"/>
            <a:ext cx="2560320" cy="1615735"/>
          </a:xfrm>
          <a:prstGeom prst="rect">
            <a:avLst/>
          </a:prstGeom>
        </p:spPr>
      </p:pic>
    </p:spTree>
    <p:extLst>
      <p:ext uri="{BB962C8B-B14F-4D97-AF65-F5344CB8AC3E}">
        <p14:creationId xmlns:p14="http://schemas.microsoft.com/office/powerpoint/2010/main" val="4008199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69F38F-B349-44B7-B946-B25E673A2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1505687"/>
            <a:ext cx="2560320" cy="3840480"/>
          </a:xfrm>
          <a:prstGeom prst="rect">
            <a:avLst/>
          </a:prstGeom>
        </p:spPr>
      </p:pic>
      <p:cxnSp>
        <p:nvCxnSpPr>
          <p:cNvPr id="14" name="Straight Connector 13">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food, plate, table, bowl&#10;&#10;Description automatically generated">
            <a:extLst>
              <a:ext uri="{FF2B5EF4-FFF2-40B4-BE49-F238E27FC236}">
                <a16:creationId xmlns:a16="http://schemas.microsoft.com/office/drawing/2014/main" id="{DC32F997-6E67-4C1C-ACB5-850788133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631" y="2116672"/>
            <a:ext cx="2560320" cy="2618509"/>
          </a:xfrm>
          <a:prstGeom prst="rect">
            <a:avLst/>
          </a:prstGeom>
        </p:spPr>
      </p:pic>
      <p:cxnSp>
        <p:nvCxnSpPr>
          <p:cNvPr id="16" name="Straight Connector 15">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C312695-CAEF-489E-8541-7A6D79115E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726" y="2145767"/>
            <a:ext cx="2560320" cy="2560320"/>
          </a:xfrm>
          <a:prstGeom prst="rect">
            <a:avLst/>
          </a:prstGeom>
        </p:spPr>
      </p:pic>
      <p:cxnSp>
        <p:nvCxnSpPr>
          <p:cNvPr id="18" name="Straight Connector 17">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vegetable, cauliflower&#10;&#10;Description automatically generated">
            <a:extLst>
              <a:ext uri="{FF2B5EF4-FFF2-40B4-BE49-F238E27FC236}">
                <a16:creationId xmlns:a16="http://schemas.microsoft.com/office/drawing/2014/main" id="{32ADF675-A946-4E08-9858-5B3F748BB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662" y="2374367"/>
            <a:ext cx="2560320" cy="2103120"/>
          </a:xfrm>
          <a:prstGeom prst="rect">
            <a:avLst/>
          </a:prstGeom>
        </p:spPr>
      </p:pic>
    </p:spTree>
    <p:extLst>
      <p:ext uri="{BB962C8B-B14F-4D97-AF65-F5344CB8AC3E}">
        <p14:creationId xmlns:p14="http://schemas.microsoft.com/office/powerpoint/2010/main" val="231426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089047-838A-4227-B26F-508BD82D3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1505687"/>
            <a:ext cx="2560320" cy="3840480"/>
          </a:xfrm>
          <a:prstGeom prst="rect">
            <a:avLst/>
          </a:prstGeom>
        </p:spPr>
      </p:pic>
      <p:cxnSp>
        <p:nvCxnSpPr>
          <p:cNvPr id="14" name="Straight Connector 13">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Picture 8" descr="A bowl of potatoes&#10;&#10;Description automatically generated">
            <a:extLst>
              <a:ext uri="{FF2B5EF4-FFF2-40B4-BE49-F238E27FC236}">
                <a16:creationId xmlns:a16="http://schemas.microsoft.com/office/drawing/2014/main" id="{39701406-6255-4B68-A06E-923A2C48C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631" y="2139269"/>
            <a:ext cx="2560320" cy="2573316"/>
          </a:xfrm>
          <a:prstGeom prst="rect">
            <a:avLst/>
          </a:prstGeom>
        </p:spPr>
      </p:pic>
      <p:cxnSp>
        <p:nvCxnSpPr>
          <p:cNvPr id="16" name="Straight Connector 15">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plate, fish, sliced&#10;&#10;Description automatically generated">
            <a:extLst>
              <a:ext uri="{FF2B5EF4-FFF2-40B4-BE49-F238E27FC236}">
                <a16:creationId xmlns:a16="http://schemas.microsoft.com/office/drawing/2014/main" id="{B7524350-799A-4B2D-9F04-AF807A131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726" y="2556384"/>
            <a:ext cx="2560320" cy="1739085"/>
          </a:xfrm>
          <a:prstGeom prst="rect">
            <a:avLst/>
          </a:prstGeom>
        </p:spPr>
      </p:pic>
      <p:cxnSp>
        <p:nvCxnSpPr>
          <p:cNvPr id="18" name="Straight Connector 17">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food, fruit, edible seed, meal&#10;&#10;Description automatically generated">
            <a:extLst>
              <a:ext uri="{FF2B5EF4-FFF2-40B4-BE49-F238E27FC236}">
                <a16:creationId xmlns:a16="http://schemas.microsoft.com/office/drawing/2014/main" id="{584C2850-5091-4B26-B555-30BE20A30E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662" y="2620232"/>
            <a:ext cx="2560320" cy="1611390"/>
          </a:xfrm>
          <a:prstGeom prst="rect">
            <a:avLst/>
          </a:prstGeom>
        </p:spPr>
      </p:pic>
    </p:spTree>
    <p:extLst>
      <p:ext uri="{BB962C8B-B14F-4D97-AF65-F5344CB8AC3E}">
        <p14:creationId xmlns:p14="http://schemas.microsoft.com/office/powerpoint/2010/main" val="334860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E3E07B-5E66-45FD-BFF2-6A97D57A00FD}"/>
              </a:ext>
            </a:extLst>
          </p:cNvPr>
          <p:cNvSpPr>
            <a:spLocks noGrp="1"/>
          </p:cNvSpPr>
          <p:nvPr>
            <p:ph type="title"/>
          </p:nvPr>
        </p:nvSpPr>
        <p:spPr>
          <a:xfrm>
            <a:off x="838200" y="365125"/>
            <a:ext cx="10515600" cy="1325563"/>
          </a:xfrm>
        </p:spPr>
        <p:txBody>
          <a:bodyPr>
            <a:normAutofit/>
          </a:bodyPr>
          <a:lstStyle/>
          <a:p>
            <a:r>
              <a:rPr lang="en-GB" sz="5400" dirty="0"/>
              <a:t>Learning Objectives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02E5E8A2-1042-4921-A9C6-A363BD7D91E2}"/>
              </a:ext>
            </a:extLst>
          </p:cNvPr>
          <p:cNvGraphicFramePr>
            <a:graphicFrameLocks noGrp="1"/>
          </p:cNvGraphicFramePr>
          <p:nvPr>
            <p:ph idx="1"/>
            <p:extLst>
              <p:ext uri="{D42A27DB-BD31-4B8C-83A1-F6EECF244321}">
                <p14:modId xmlns:p14="http://schemas.microsoft.com/office/powerpoint/2010/main" val="2752745403"/>
              </p:ext>
            </p:extLst>
          </p:nvPr>
        </p:nvGraphicFramePr>
        <p:xfrm>
          <a:off x="838200" y="2810956"/>
          <a:ext cx="10515600" cy="2783139"/>
        </p:xfrm>
        <a:graphic>
          <a:graphicData uri="http://schemas.openxmlformats.org/drawingml/2006/table">
            <a:tbl>
              <a:tblPr firstRow="1" firstCol="1" bandRow="1"/>
              <a:tblGrid>
                <a:gridCol w="10515600">
                  <a:extLst>
                    <a:ext uri="{9D8B030D-6E8A-4147-A177-3AD203B41FA5}">
                      <a16:colId xmlns:a16="http://schemas.microsoft.com/office/drawing/2014/main" val="2036789321"/>
                    </a:ext>
                  </a:extLst>
                </a:gridCol>
              </a:tblGrid>
              <a:tr h="2783139">
                <a:tc>
                  <a:txBody>
                    <a:bodyPr/>
                    <a:lstStyle/>
                    <a:p>
                      <a:pPr marL="0" indent="0" algn="l" fontAlgn="t">
                        <a:lnSpc>
                          <a:spcPct val="115000"/>
                        </a:lnSpc>
                        <a:spcBef>
                          <a:spcPts val="0"/>
                        </a:spcBef>
                        <a:spcAft>
                          <a:spcPts val="0"/>
                        </a:spcAft>
                        <a:buClrTx/>
                        <a:buSzPts val="1100"/>
                        <a:buFont typeface="+mj-lt"/>
                        <a:buNone/>
                      </a:pPr>
                      <a:r>
                        <a:rPr lang="en-GB" sz="2200" b="0" i="0" u="none" strike="noStrike" dirty="0">
                          <a:effectLst/>
                          <a:latin typeface="Calibri" panose="020F0502020204030204" pitchFamily="34" charset="0"/>
                          <a:ea typeface="Calibri" panose="020F0502020204030204" pitchFamily="34" charset="0"/>
                          <a:cs typeface="Times New Roman" panose="02020603050405020304" pitchFamily="18" charset="0"/>
                        </a:rPr>
                        <a:t>-Why it is important to eat healthy</a:t>
                      </a:r>
                      <a:endParaRPr lang="en-GB" sz="2200" b="0" i="0" u="none" strike="noStrike" dirty="0">
                        <a:effectLst/>
                        <a:latin typeface="Arial" panose="020B0604020202020204" pitchFamily="34" charset="0"/>
                      </a:endParaRPr>
                    </a:p>
                    <a:p>
                      <a:pPr marL="347472" indent="-347472" algn="l" fontAlgn="t">
                        <a:lnSpc>
                          <a:spcPct val="115000"/>
                        </a:lnSpc>
                        <a:spcBef>
                          <a:spcPts val="0"/>
                        </a:spcBef>
                        <a:spcAft>
                          <a:spcPts val="0"/>
                        </a:spcAft>
                      </a:pPr>
                      <a:r>
                        <a:rPr lang="en-GB" sz="2200" b="0" i="0" u="none" strike="noStrike" dirty="0">
                          <a:effectLst/>
                          <a:latin typeface="Calibri" panose="020F0502020204030204" pitchFamily="34" charset="0"/>
                          <a:ea typeface="Calibri" panose="020F0502020204030204" pitchFamily="34" charset="0"/>
                          <a:cs typeface="Times New Roman" panose="02020603050405020304" pitchFamily="18" charset="0"/>
                        </a:rPr>
                        <a:t>-The Eatwell Guide recommendations, including what food groups provide what nutrients</a:t>
                      </a:r>
                      <a:endParaRPr lang="en-GB" sz="3600" b="0" i="0" u="none" strike="noStrike" dirty="0">
                        <a:effectLst/>
                        <a:latin typeface="Arial" panose="020B0604020202020204" pitchFamily="34" charset="0"/>
                      </a:endParaRPr>
                    </a:p>
                    <a:p>
                      <a:pPr marL="347472" indent="-347472" algn="l" fontAlgn="t">
                        <a:lnSpc>
                          <a:spcPct val="115000"/>
                        </a:lnSpc>
                        <a:spcBef>
                          <a:spcPts val="0"/>
                        </a:spcBef>
                        <a:spcAft>
                          <a:spcPts val="0"/>
                        </a:spcAft>
                      </a:pPr>
                      <a:r>
                        <a:rPr lang="en-GB" sz="2200" b="0" i="0" u="none" strike="noStrike" dirty="0">
                          <a:effectLst/>
                          <a:latin typeface="Calibri" panose="020F0502020204030204" pitchFamily="34" charset="0"/>
                          <a:ea typeface="Calibri" panose="020F0502020204030204" pitchFamily="34" charset="0"/>
                          <a:cs typeface="Times New Roman" panose="02020603050405020304" pitchFamily="18" charset="0"/>
                        </a:rPr>
                        <a:t>-How to select healthy foods</a:t>
                      </a:r>
                      <a:endParaRPr lang="en-GB" sz="3600" b="0" i="0" u="none" strike="noStrike" dirty="0">
                        <a:effectLst/>
                        <a:latin typeface="Arial" panose="020B0604020202020204" pitchFamily="34" charset="0"/>
                      </a:endParaRPr>
                    </a:p>
                    <a:p>
                      <a:pPr marL="347472" indent="-347472" algn="l" fontAlgn="t">
                        <a:lnSpc>
                          <a:spcPct val="115000"/>
                        </a:lnSpc>
                        <a:spcBef>
                          <a:spcPts val="0"/>
                        </a:spcBef>
                        <a:spcAft>
                          <a:spcPts val="0"/>
                        </a:spcAft>
                      </a:pPr>
                      <a:r>
                        <a:rPr lang="en-GB" sz="2200" b="0" i="0" u="none" strike="noStrike" dirty="0">
                          <a:effectLst/>
                          <a:latin typeface="Calibri" panose="020F0502020204030204" pitchFamily="34" charset="0"/>
                          <a:ea typeface="Calibri" panose="020F0502020204030204" pitchFamily="34" charset="0"/>
                          <a:cs typeface="Times New Roman" panose="02020603050405020304" pitchFamily="18" charset="0"/>
                        </a:rPr>
                        <a:t>-How to make healthy swaps</a:t>
                      </a:r>
                      <a:endParaRPr lang="en-GB" sz="3600" b="0" i="0" u="none" strike="noStrike" dirty="0">
                        <a:effectLst/>
                        <a:latin typeface="Arial" panose="020B0604020202020204" pitchFamily="34" charset="0"/>
                      </a:endParaRPr>
                    </a:p>
                    <a:p>
                      <a:pPr marL="347472" indent="-347472" algn="l" fontAlgn="t">
                        <a:lnSpc>
                          <a:spcPct val="115000"/>
                        </a:lnSpc>
                        <a:spcBef>
                          <a:spcPts val="0"/>
                        </a:spcBef>
                        <a:spcAft>
                          <a:spcPts val="0"/>
                        </a:spcAft>
                      </a:pPr>
                      <a:r>
                        <a:rPr lang="en-GB" sz="2200" b="0" i="0" u="none" strike="noStrike" dirty="0">
                          <a:effectLst/>
                          <a:latin typeface="Calibri" panose="020F0502020204030204" pitchFamily="34" charset="0"/>
                          <a:ea typeface="Calibri" panose="020F0502020204030204" pitchFamily="34" charset="0"/>
                          <a:cs typeface="Times New Roman" panose="02020603050405020304" pitchFamily="18" charset="0"/>
                        </a:rPr>
                        <a:t>-The best fluids for children</a:t>
                      </a:r>
                      <a:endParaRPr lang="en-GB" sz="3600" b="0" i="0" u="none" strike="noStrike" dirty="0">
                        <a:effectLst/>
                        <a:latin typeface="Arial" panose="020B0604020202020204" pitchFamily="34" charset="0"/>
                      </a:endParaRPr>
                    </a:p>
                    <a:p>
                      <a:pPr marL="347472" indent="-347472" algn="l" fontAlgn="t">
                        <a:lnSpc>
                          <a:spcPct val="115000"/>
                        </a:lnSpc>
                        <a:spcBef>
                          <a:spcPts val="0"/>
                        </a:spcBef>
                        <a:spcAft>
                          <a:spcPts val="0"/>
                        </a:spcAft>
                      </a:pPr>
                      <a:r>
                        <a:rPr lang="en-GB" sz="2200" b="0" i="0" u="none" strike="noStrike" dirty="0">
                          <a:effectLst/>
                          <a:latin typeface="Calibri" panose="020F0502020204030204" pitchFamily="34" charset="0"/>
                          <a:ea typeface="Calibri" panose="020F0502020204030204" pitchFamily="34" charset="0"/>
                          <a:cs typeface="Times New Roman" panose="02020603050405020304" pitchFamily="18" charset="0"/>
                        </a:rPr>
                        <a:t>-Tips and resources to make healthy eating easier, especially on a tight budget</a:t>
                      </a:r>
                      <a:endParaRPr lang="en-GB" sz="3600" b="0" i="0" u="none" strike="noStrike" dirty="0">
                        <a:effectLst/>
                        <a:latin typeface="Arial" panose="020B0604020202020204" pitchFamily="34" charset="0"/>
                      </a:endParaRPr>
                    </a:p>
                    <a:p>
                      <a:pPr marL="201168" algn="l" fontAlgn="t">
                        <a:lnSpc>
                          <a:spcPct val="115000"/>
                        </a:lnSpc>
                        <a:spcBef>
                          <a:spcPts val="0"/>
                        </a:spcBef>
                        <a:spcAft>
                          <a:spcPts val="1000"/>
                        </a:spcAft>
                      </a:pPr>
                      <a:r>
                        <a:rPr lang="en-GB" sz="22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3600" b="0" i="0" u="none" strike="noStrike" dirty="0">
                        <a:effectLst/>
                        <a:latin typeface="Arial" panose="020B0604020202020204" pitchFamily="34" charset="0"/>
                      </a:endParaRPr>
                    </a:p>
                  </a:txBody>
                  <a:tcPr marL="136764" marR="136764" marT="189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802225"/>
                  </a:ext>
                </a:extLst>
              </a:tr>
            </a:tbl>
          </a:graphicData>
        </a:graphic>
      </p:graphicFrame>
      <p:pic>
        <p:nvPicPr>
          <p:cNvPr id="6" name="Picture 5" descr="A picture containing text, clipart&#10;&#10;Description automatically generated">
            <a:extLst>
              <a:ext uri="{FF2B5EF4-FFF2-40B4-BE49-F238E27FC236}">
                <a16:creationId xmlns:a16="http://schemas.microsoft.com/office/drawing/2014/main" id="{4C5EDD5A-2ED0-4173-862A-3094F34B5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482" y="5983811"/>
            <a:ext cx="670564" cy="612698"/>
          </a:xfrm>
          <a:prstGeom prst="rect">
            <a:avLst/>
          </a:prstGeom>
        </p:spPr>
      </p:pic>
      <p:pic>
        <p:nvPicPr>
          <p:cNvPr id="7" name="Picture 6" descr="Text&#10;&#10;Description automatically generated">
            <a:extLst>
              <a:ext uri="{FF2B5EF4-FFF2-40B4-BE49-F238E27FC236}">
                <a16:creationId xmlns:a16="http://schemas.microsoft.com/office/drawing/2014/main" id="{3BC90C94-59F8-4F35-B9C4-8CCE5C8BAAB8}"/>
              </a:ext>
            </a:extLst>
          </p:cNvPr>
          <p:cNvPicPr>
            <a:picLocks noChangeAspect="1"/>
          </p:cNvPicPr>
          <p:nvPr/>
        </p:nvPicPr>
        <p:blipFill rotWithShape="1">
          <a:blip r:embed="rId3">
            <a:extLst>
              <a:ext uri="{28A0092B-C50C-407E-A947-70E740481C1C}">
                <a14:useLocalDpi xmlns:a14="http://schemas.microsoft.com/office/drawing/2010/main" val="0"/>
              </a:ext>
            </a:extLst>
          </a:blip>
          <a:srcRect t="10483" b="20967"/>
          <a:stretch/>
        </p:blipFill>
        <p:spPr>
          <a:xfrm>
            <a:off x="3362042" y="6032984"/>
            <a:ext cx="1438275" cy="587641"/>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4E44BD5C-69D5-4C87-8DCA-6AFAC730A5F1}"/>
              </a:ext>
            </a:extLst>
          </p:cNvPr>
          <p:cNvPicPr>
            <a:picLocks noChangeAspect="1"/>
          </p:cNvPicPr>
          <p:nvPr/>
        </p:nvPicPr>
        <p:blipFill rotWithShape="1">
          <a:blip r:embed="rId4">
            <a:extLst>
              <a:ext uri="{28A0092B-C50C-407E-A947-70E740481C1C}">
                <a14:useLocalDpi xmlns:a14="http://schemas.microsoft.com/office/drawing/2010/main" val="0"/>
              </a:ext>
            </a:extLst>
          </a:blip>
          <a:srcRect t="29569" b="28385"/>
          <a:stretch/>
        </p:blipFill>
        <p:spPr>
          <a:xfrm>
            <a:off x="6653595" y="6082227"/>
            <a:ext cx="1333500" cy="600739"/>
          </a:xfrm>
          <a:prstGeom prst="rect">
            <a:avLst/>
          </a:prstGeom>
        </p:spPr>
      </p:pic>
      <p:pic>
        <p:nvPicPr>
          <p:cNvPr id="10" name="Picture 9" descr="A picture containing text, clipart, screenshot&#10;&#10;Description automatically generated">
            <a:extLst>
              <a:ext uri="{FF2B5EF4-FFF2-40B4-BE49-F238E27FC236}">
                <a16:creationId xmlns:a16="http://schemas.microsoft.com/office/drawing/2014/main" id="{42A88474-9076-46E5-8FE1-94C7124779DA}"/>
              </a:ext>
            </a:extLst>
          </p:cNvPr>
          <p:cNvPicPr>
            <a:picLocks noChangeAspect="1"/>
          </p:cNvPicPr>
          <p:nvPr/>
        </p:nvPicPr>
        <p:blipFill rotWithShape="1">
          <a:blip r:embed="rId5">
            <a:extLst>
              <a:ext uri="{28A0092B-C50C-407E-A947-70E740481C1C}">
                <a14:useLocalDpi xmlns:a14="http://schemas.microsoft.com/office/drawing/2010/main" val="0"/>
              </a:ext>
            </a:extLst>
          </a:blip>
          <a:srcRect r="41684"/>
          <a:stretch/>
        </p:blipFill>
        <p:spPr>
          <a:xfrm>
            <a:off x="10059719" y="5971249"/>
            <a:ext cx="824208" cy="649376"/>
          </a:xfrm>
          <a:prstGeom prst="rect">
            <a:avLst/>
          </a:prstGeom>
        </p:spPr>
      </p:pic>
    </p:spTree>
    <p:extLst>
      <p:ext uri="{BB962C8B-B14F-4D97-AF65-F5344CB8AC3E}">
        <p14:creationId xmlns:p14="http://schemas.microsoft.com/office/powerpoint/2010/main" val="162192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500742D-6D15-4B67-951F-B4AC7721366F}"/>
              </a:ext>
            </a:extLst>
          </p:cNvPr>
          <p:cNvGraphicFramePr/>
          <p:nvPr/>
        </p:nvGraphicFramePr>
        <p:xfrm>
          <a:off x="1003609" y="0"/>
          <a:ext cx="1054905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99376E3-F469-4812-A59F-3DFA4B13ED26}"/>
              </a:ext>
            </a:extLst>
          </p:cNvPr>
          <p:cNvSpPr txBox="1"/>
          <p:nvPr/>
        </p:nvSpPr>
        <p:spPr>
          <a:xfrm>
            <a:off x="3717658" y="2453268"/>
            <a:ext cx="2378342" cy="28931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Healthy  weight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Improves energy and concentration</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Mood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Reduces risk of long-term health conditions such as diabetes</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A healthy gut</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Supports healthy physical growth</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Supports the immune system</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EF75AE6-C84E-42B8-A0F7-000B4F1D1E3D}"/>
              </a:ext>
            </a:extLst>
          </p:cNvPr>
          <p:cNvSpPr txBox="1"/>
          <p:nvPr/>
        </p:nvSpPr>
        <p:spPr>
          <a:xfrm>
            <a:off x="6431707" y="2453268"/>
            <a:ext cx="2378342"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Financial pressures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Lack of knowledge</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Mental Health struggles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Disability</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Illness</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Cooking facilities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Taste</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31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9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pie chart&#10;&#10;Description automatically generated">
            <a:extLst>
              <a:ext uri="{FF2B5EF4-FFF2-40B4-BE49-F238E27FC236}">
                <a16:creationId xmlns:a16="http://schemas.microsoft.com/office/drawing/2014/main" id="{EB9DAFA6-2F0E-4444-B371-CFFEE30AC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397" y="643467"/>
            <a:ext cx="6459206" cy="5571066"/>
          </a:xfrm>
          <a:prstGeom prst="rect">
            <a:avLst/>
          </a:prstGeom>
        </p:spPr>
      </p:pic>
    </p:spTree>
    <p:extLst>
      <p:ext uri="{BB962C8B-B14F-4D97-AF65-F5344CB8AC3E}">
        <p14:creationId xmlns:p14="http://schemas.microsoft.com/office/powerpoint/2010/main" val="231470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10;&#10;Description automatically generated">
            <a:extLst>
              <a:ext uri="{FF2B5EF4-FFF2-40B4-BE49-F238E27FC236}">
                <a16:creationId xmlns:a16="http://schemas.microsoft.com/office/drawing/2014/main" id="{4709AF07-8624-4F9F-B63B-2914E8268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851" y="643467"/>
            <a:ext cx="7874297" cy="5571065"/>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33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DD6A6-9395-4B00-BC86-40A7990AFD1F}"/>
              </a:ext>
            </a:extLst>
          </p:cNvPr>
          <p:cNvSpPr txBox="1">
            <a:spLocks/>
          </p:cNvSpPr>
          <p:nvPr/>
        </p:nvSpPr>
        <p:spPr>
          <a:xfrm>
            <a:off x="638882" y="639193"/>
            <a:ext cx="3571810" cy="35735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6600" kern="1200">
                <a:solidFill>
                  <a:schemeClr val="tx1"/>
                </a:solidFill>
                <a:latin typeface="+mj-lt"/>
                <a:ea typeface="+mj-ea"/>
                <a:cs typeface="+mj-cs"/>
              </a:rPr>
              <a:t>Food labels</a:t>
            </a:r>
          </a:p>
        </p:txBody>
      </p:sp>
      <p:sp>
        <p:nvSpPr>
          <p:cNvPr id="3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10;&#10;Description automatically generated">
            <a:extLst>
              <a:ext uri="{FF2B5EF4-FFF2-40B4-BE49-F238E27FC236}">
                <a16:creationId xmlns:a16="http://schemas.microsoft.com/office/drawing/2014/main" id="{F22354A8-8F06-4843-944E-20B91C494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398776"/>
            <a:ext cx="7214616" cy="4033015"/>
          </a:xfrm>
          <a:prstGeom prst="rect">
            <a:avLst/>
          </a:prstGeom>
        </p:spPr>
      </p:pic>
    </p:spTree>
    <p:extLst>
      <p:ext uri="{BB962C8B-B14F-4D97-AF65-F5344CB8AC3E}">
        <p14:creationId xmlns:p14="http://schemas.microsoft.com/office/powerpoint/2010/main" val="239481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Text, letter&#10;&#10;Description automatically generated">
            <a:extLst>
              <a:ext uri="{FF2B5EF4-FFF2-40B4-BE49-F238E27FC236}">
                <a16:creationId xmlns:a16="http://schemas.microsoft.com/office/drawing/2014/main" id="{05117133-2582-4FF4-BC89-9774D2E7A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281" y="643466"/>
            <a:ext cx="2624663" cy="2624663"/>
          </a:xfrm>
          <a:prstGeom prst="rect">
            <a:avLst/>
          </a:prstGeom>
        </p:spPr>
      </p:pic>
      <p:pic>
        <p:nvPicPr>
          <p:cNvPr id="10" name="Picture 9" descr="Text, letter&#10;&#10;Description automatically generated">
            <a:extLst>
              <a:ext uri="{FF2B5EF4-FFF2-40B4-BE49-F238E27FC236}">
                <a16:creationId xmlns:a16="http://schemas.microsoft.com/office/drawing/2014/main" id="{321872F4-000F-4239-B720-015D9879F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371" y="643466"/>
            <a:ext cx="2508010" cy="2624662"/>
          </a:xfrm>
          <a:prstGeom prst="rect">
            <a:avLst/>
          </a:prstGeom>
        </p:spPr>
      </p:pic>
      <p:pic>
        <p:nvPicPr>
          <p:cNvPr id="20" name="Picture 19" descr="Text, letter&#10;&#10;Description automatically generated">
            <a:extLst>
              <a:ext uri="{FF2B5EF4-FFF2-40B4-BE49-F238E27FC236}">
                <a16:creationId xmlns:a16="http://schemas.microsoft.com/office/drawing/2014/main" id="{4BC21C90-5D47-4EB4-81AB-1FBA6C31E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280" y="3589863"/>
            <a:ext cx="2624665" cy="2624665"/>
          </a:xfrm>
          <a:prstGeom prst="rect">
            <a:avLst/>
          </a:prstGeom>
        </p:spPr>
      </p:pic>
      <p:pic>
        <p:nvPicPr>
          <p:cNvPr id="18" name="Picture 17" descr="Text, letter&#10;&#10;Description automatically generated">
            <a:extLst>
              <a:ext uri="{FF2B5EF4-FFF2-40B4-BE49-F238E27FC236}">
                <a16:creationId xmlns:a16="http://schemas.microsoft.com/office/drawing/2014/main" id="{C480452E-27EA-4366-853B-959170F6DB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7479" y="3589863"/>
            <a:ext cx="2511792" cy="2643992"/>
          </a:xfrm>
          <a:prstGeom prst="rect">
            <a:avLst/>
          </a:prstGeom>
        </p:spPr>
      </p:pic>
      <p:sp>
        <p:nvSpPr>
          <p:cNvPr id="3" name="TextBox 2">
            <a:extLst>
              <a:ext uri="{FF2B5EF4-FFF2-40B4-BE49-F238E27FC236}">
                <a16:creationId xmlns:a16="http://schemas.microsoft.com/office/drawing/2014/main" id="{EBE8CFD7-9C5E-498A-A2B4-19EA9D94D88A}"/>
              </a:ext>
            </a:extLst>
          </p:cNvPr>
          <p:cNvSpPr txBox="1"/>
          <p:nvPr/>
        </p:nvSpPr>
        <p:spPr>
          <a:xfrm>
            <a:off x="513080" y="321732"/>
            <a:ext cx="914400" cy="369332"/>
          </a:xfrm>
          <a:prstGeom prst="rect">
            <a:avLst/>
          </a:prstGeom>
          <a:noFill/>
        </p:spPr>
        <p:txBody>
          <a:bodyPr wrap="square" rtlCol="0">
            <a:spAutoFit/>
          </a:bodyPr>
          <a:lstStyle/>
          <a:p>
            <a:r>
              <a:rPr lang="en-GB" dirty="0"/>
              <a:t>A</a:t>
            </a:r>
          </a:p>
        </p:txBody>
      </p:sp>
      <p:sp>
        <p:nvSpPr>
          <p:cNvPr id="16" name="TextBox 15">
            <a:extLst>
              <a:ext uri="{FF2B5EF4-FFF2-40B4-BE49-F238E27FC236}">
                <a16:creationId xmlns:a16="http://schemas.microsoft.com/office/drawing/2014/main" id="{C01B5DC3-6BFE-4456-A1DF-338EDE2687E0}"/>
              </a:ext>
            </a:extLst>
          </p:cNvPr>
          <p:cNvSpPr txBox="1"/>
          <p:nvPr/>
        </p:nvSpPr>
        <p:spPr>
          <a:xfrm>
            <a:off x="512689" y="3332269"/>
            <a:ext cx="914400" cy="369332"/>
          </a:xfrm>
          <a:prstGeom prst="rect">
            <a:avLst/>
          </a:prstGeom>
          <a:noFill/>
        </p:spPr>
        <p:txBody>
          <a:bodyPr wrap="square" rtlCol="0">
            <a:spAutoFit/>
          </a:bodyPr>
          <a:lstStyle/>
          <a:p>
            <a:r>
              <a:rPr lang="en-GB" dirty="0"/>
              <a:t>B</a:t>
            </a:r>
          </a:p>
        </p:txBody>
      </p:sp>
      <p:sp>
        <p:nvSpPr>
          <p:cNvPr id="17" name="TextBox 16">
            <a:extLst>
              <a:ext uri="{FF2B5EF4-FFF2-40B4-BE49-F238E27FC236}">
                <a16:creationId xmlns:a16="http://schemas.microsoft.com/office/drawing/2014/main" id="{20D0F274-413B-4A89-AA81-612E6F137540}"/>
              </a:ext>
            </a:extLst>
          </p:cNvPr>
          <p:cNvSpPr txBox="1"/>
          <p:nvPr/>
        </p:nvSpPr>
        <p:spPr>
          <a:xfrm>
            <a:off x="4079499" y="339216"/>
            <a:ext cx="914400" cy="369332"/>
          </a:xfrm>
          <a:prstGeom prst="rect">
            <a:avLst/>
          </a:prstGeom>
          <a:noFill/>
        </p:spPr>
        <p:txBody>
          <a:bodyPr wrap="square" rtlCol="0">
            <a:spAutoFit/>
          </a:bodyPr>
          <a:lstStyle/>
          <a:p>
            <a:r>
              <a:rPr lang="en-GB" dirty="0"/>
              <a:t>C</a:t>
            </a:r>
          </a:p>
        </p:txBody>
      </p:sp>
      <p:sp>
        <p:nvSpPr>
          <p:cNvPr id="19" name="TextBox 18">
            <a:extLst>
              <a:ext uri="{FF2B5EF4-FFF2-40B4-BE49-F238E27FC236}">
                <a16:creationId xmlns:a16="http://schemas.microsoft.com/office/drawing/2014/main" id="{254850FA-2692-4A02-8C73-D381C871681C}"/>
              </a:ext>
            </a:extLst>
          </p:cNvPr>
          <p:cNvSpPr txBox="1"/>
          <p:nvPr/>
        </p:nvSpPr>
        <p:spPr>
          <a:xfrm>
            <a:off x="4108362" y="3299679"/>
            <a:ext cx="914400" cy="369332"/>
          </a:xfrm>
          <a:prstGeom prst="rect">
            <a:avLst/>
          </a:prstGeom>
          <a:noFill/>
        </p:spPr>
        <p:txBody>
          <a:bodyPr wrap="square" rtlCol="0">
            <a:spAutoFit/>
          </a:bodyPr>
          <a:lstStyle/>
          <a:p>
            <a:r>
              <a:rPr lang="en-GB" dirty="0"/>
              <a:t>D</a:t>
            </a:r>
          </a:p>
        </p:txBody>
      </p:sp>
    </p:spTree>
    <p:extLst>
      <p:ext uri="{BB962C8B-B14F-4D97-AF65-F5344CB8AC3E}">
        <p14:creationId xmlns:p14="http://schemas.microsoft.com/office/powerpoint/2010/main" val="1721411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1D1B50-1271-445D-B21B-4F4722B8F3E0}"/>
              </a:ext>
            </a:extLst>
          </p:cNvPr>
          <p:cNvSpPr/>
          <p:nvPr/>
        </p:nvSpPr>
        <p:spPr>
          <a:xfrm>
            <a:off x="611147" y="604911"/>
            <a:ext cx="2810449"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Breakfast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8" name="Picture 7">
            <a:extLst>
              <a:ext uri="{FF2B5EF4-FFF2-40B4-BE49-F238E27FC236}">
                <a16:creationId xmlns:a16="http://schemas.microsoft.com/office/drawing/2014/main" id="{D5BB1DE0-012B-4D07-8921-C09A99579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688" y="1789889"/>
            <a:ext cx="4247463" cy="3033902"/>
          </a:xfrm>
          <a:prstGeom prst="rect">
            <a:avLst/>
          </a:prstGeom>
        </p:spPr>
      </p:pic>
      <p:pic>
        <p:nvPicPr>
          <p:cNvPr id="10" name="Picture 9">
            <a:extLst>
              <a:ext uri="{FF2B5EF4-FFF2-40B4-BE49-F238E27FC236}">
                <a16:creationId xmlns:a16="http://schemas.microsoft.com/office/drawing/2014/main" id="{75001F57-399E-4266-B931-9B00BB7C7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82046"/>
            <a:ext cx="4266808" cy="2841745"/>
          </a:xfrm>
          <a:prstGeom prst="rect">
            <a:avLst/>
          </a:prstGeom>
        </p:spPr>
      </p:pic>
    </p:spTree>
    <p:extLst>
      <p:ext uri="{BB962C8B-B14F-4D97-AF65-F5344CB8AC3E}">
        <p14:creationId xmlns:p14="http://schemas.microsoft.com/office/powerpoint/2010/main" val="2275145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1926A8-775D-43F1-A29A-3797C3DCC934}"/>
              </a:ext>
            </a:extLst>
          </p:cNvPr>
          <p:cNvSpPr/>
          <p:nvPr/>
        </p:nvSpPr>
        <p:spPr>
          <a:xfrm>
            <a:off x="544886" y="655137"/>
            <a:ext cx="1861408"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Lunch</a:t>
            </a:r>
          </a:p>
        </p:txBody>
      </p:sp>
      <p:pic>
        <p:nvPicPr>
          <p:cNvPr id="3" name="Picture 2" descr="A picture containing food, table, plate, dish&#10;&#10;Description automatically generated">
            <a:extLst>
              <a:ext uri="{FF2B5EF4-FFF2-40B4-BE49-F238E27FC236}">
                <a16:creationId xmlns:a16="http://schemas.microsoft.com/office/drawing/2014/main" id="{D823309D-664E-4B7C-ADD5-A56DCB1AD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951" y="2363519"/>
            <a:ext cx="3032320" cy="3032320"/>
          </a:xfrm>
          <a:prstGeom prst="rect">
            <a:avLst/>
          </a:prstGeom>
        </p:spPr>
      </p:pic>
      <p:pic>
        <p:nvPicPr>
          <p:cNvPr id="4" name="Picture 3">
            <a:extLst>
              <a:ext uri="{FF2B5EF4-FFF2-40B4-BE49-F238E27FC236}">
                <a16:creationId xmlns:a16="http://schemas.microsoft.com/office/drawing/2014/main" id="{025AC804-BF7C-4AD7-BDE0-7C03E05DD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008" y="2496697"/>
            <a:ext cx="4541989" cy="2899142"/>
          </a:xfrm>
          <a:prstGeom prst="rect">
            <a:avLst/>
          </a:prstGeom>
        </p:spPr>
      </p:pic>
    </p:spTree>
    <p:extLst>
      <p:ext uri="{BB962C8B-B14F-4D97-AF65-F5344CB8AC3E}">
        <p14:creationId xmlns:p14="http://schemas.microsoft.com/office/powerpoint/2010/main" val="2897464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ossKitchenSapce xmlns="4a9cc1bb-95e6-4f69-ba69-9ce3e1cd7d4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9E326019C6E14FAD0B9ADC47E01608" ma:contentTypeVersion="12" ma:contentTypeDescription="Create a new document." ma:contentTypeScope="" ma:versionID="8c02209da30416ed85bd62a41368adfd">
  <xsd:schema xmlns:xsd="http://www.w3.org/2001/XMLSchema" xmlns:xs="http://www.w3.org/2001/XMLSchema" xmlns:p="http://schemas.microsoft.com/office/2006/metadata/properties" xmlns:ns2="8a371d3e-1864-40e0-a4c0-a485cdf0cf11" xmlns:ns3="4a9cc1bb-95e6-4f69-ba69-9ce3e1cd7d4b" targetNamespace="http://schemas.microsoft.com/office/2006/metadata/properties" ma:root="true" ma:fieldsID="9d03fb42dfb67a1670378031325458a0" ns2:_="" ns3:_="">
    <xsd:import namespace="8a371d3e-1864-40e0-a4c0-a485cdf0cf11"/>
    <xsd:import namespace="4a9cc1bb-95e6-4f69-ba69-9ce3e1cd7d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PossKitchenSap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371d3e-1864-40e0-a4c0-a485cdf0cf1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9cc1bb-95e6-4f69-ba69-9ce3e1cd7d4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PossKitchenSapce" ma:index="19" nillable="true" ma:displayName="Poss Kitchen Sapce " ma:description="Age Uk Lisa Robins " ma:format="Dropdown" ma:internalName="PossKitchenSapc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F1C726-68BF-4F41-838E-188042742E9C}">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9500025b-6354-411e-b6a4-00c63cd04a68"/>
    <ds:schemaRef ds:uri="http://www.w3.org/XML/1998/namespace"/>
    <ds:schemaRef ds:uri="http://purl.org/dc/dcmitype/"/>
    <ds:schemaRef ds:uri="4a9cc1bb-95e6-4f69-ba69-9ce3e1cd7d4b"/>
  </ds:schemaRefs>
</ds:datastoreItem>
</file>

<file path=customXml/itemProps2.xml><?xml version="1.0" encoding="utf-8"?>
<ds:datastoreItem xmlns:ds="http://schemas.openxmlformats.org/officeDocument/2006/customXml" ds:itemID="{0818BEAE-8C60-4309-A41C-D81DCF833E27}">
  <ds:schemaRefs>
    <ds:schemaRef ds:uri="http://schemas.microsoft.com/sharepoint/v3/contenttype/forms"/>
  </ds:schemaRefs>
</ds:datastoreItem>
</file>

<file path=customXml/itemProps3.xml><?xml version="1.0" encoding="utf-8"?>
<ds:datastoreItem xmlns:ds="http://schemas.openxmlformats.org/officeDocument/2006/customXml" ds:itemID="{95D8E910-9BC0-48D9-9AB7-E1D9182D97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371d3e-1864-40e0-a4c0-a485cdf0cf11"/>
    <ds:schemaRef ds:uri="4a9cc1bb-95e6-4f69-ba69-9ce3e1cd7d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TotalTime>
  <Words>574</Words>
  <Application>Microsoft Office PowerPoint</Application>
  <PresentationFormat>Widescreen</PresentationFormat>
  <Paragraphs>61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Healthy Eating Workshop</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Eating Workshop</dc:title>
  <dc:creator>Leon, Michelle</dc:creator>
  <cp:lastModifiedBy>Leon, Michelle</cp:lastModifiedBy>
  <cp:revision>3</cp:revision>
  <dcterms:created xsi:type="dcterms:W3CDTF">2021-06-14T16:20:59Z</dcterms:created>
  <dcterms:modified xsi:type="dcterms:W3CDTF">2021-07-09T14:21:26Z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0x0101007C9E326019C6E14FAD0B9ADC47E01608</vt:lpwstr>
  </property>
</Properties>
</file>